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7"/>
  </p:notesMasterIdLst>
  <p:sldIdLst>
    <p:sldId id="301" r:id="rId2"/>
    <p:sldId id="279" r:id="rId3"/>
    <p:sldId id="257" r:id="rId4"/>
    <p:sldId id="288" r:id="rId5"/>
    <p:sldId id="282" r:id="rId6"/>
    <p:sldId id="272" r:id="rId7"/>
    <p:sldId id="274" r:id="rId8"/>
    <p:sldId id="276" r:id="rId9"/>
    <p:sldId id="266" r:id="rId10"/>
    <p:sldId id="259" r:id="rId11"/>
    <p:sldId id="258" r:id="rId12"/>
    <p:sldId id="260" r:id="rId13"/>
    <p:sldId id="290" r:id="rId14"/>
    <p:sldId id="291" r:id="rId15"/>
    <p:sldId id="292" r:id="rId16"/>
    <p:sldId id="293" r:id="rId17"/>
    <p:sldId id="294" r:id="rId18"/>
    <p:sldId id="296" r:id="rId19"/>
    <p:sldId id="285" r:id="rId20"/>
    <p:sldId id="286" r:id="rId21"/>
    <p:sldId id="261" r:id="rId22"/>
    <p:sldId id="299" r:id="rId23"/>
    <p:sldId id="268" r:id="rId24"/>
    <p:sldId id="270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BIDANG PEMERINTAHAN</c:v>
                </c:pt>
                <c:pt idx="1">
                  <c:v>BIDANG PEMBANGUNAN</c:v>
                </c:pt>
                <c:pt idx="2">
                  <c:v>BIDANG PEMBINAAN</c:v>
                </c:pt>
                <c:pt idx="3">
                  <c:v>BIDANG PEMBERDAYAAN</c:v>
                </c:pt>
                <c:pt idx="4">
                  <c:v>BIDANG BENCANA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633682000</c:v>
                </c:pt>
                <c:pt idx="1">
                  <c:v>568905000</c:v>
                </c:pt>
                <c:pt idx="2">
                  <c:v>124466000</c:v>
                </c:pt>
                <c:pt idx="3">
                  <c:v>319276000</c:v>
                </c:pt>
                <c:pt idx="4">
                  <c:v>15000000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BIDANG PEMERINTAHAN</c:v>
                </c:pt>
                <c:pt idx="1">
                  <c:v>BIDANG PEMBANGUNAN</c:v>
                </c:pt>
                <c:pt idx="2">
                  <c:v>BIDANG PEMBINAAN</c:v>
                </c:pt>
                <c:pt idx="3">
                  <c:v>BIDANG PEMBERDAYAAN</c:v>
                </c:pt>
                <c:pt idx="4">
                  <c:v>BIDANG BENCANA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BIDANG PEMERINTAHAN</c:v>
                </c:pt>
                <c:pt idx="1">
                  <c:v>BIDANG PEMBANGUNAN</c:v>
                </c:pt>
                <c:pt idx="2">
                  <c:v>BIDANG PEMBINAAN</c:v>
                </c:pt>
                <c:pt idx="3">
                  <c:v>BIDANG PEMBERDAYAAN</c:v>
                </c:pt>
                <c:pt idx="4">
                  <c:v>BIDANG BENCANA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1608688"/>
        <c:axId val="41609232"/>
      </c:barChart>
      <c:catAx>
        <c:axId val="4160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1609232"/>
        <c:crosses val="autoZero"/>
        <c:auto val="1"/>
        <c:lblAlgn val="ctr"/>
        <c:lblOffset val="100"/>
        <c:noMultiLvlLbl val="0"/>
      </c:catAx>
      <c:valAx>
        <c:axId val="4160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0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49102455943008"/>
          <c:y val="2.1317829457364341E-2"/>
          <c:w val="0.76850897544056995"/>
          <c:h val="0.47301196362082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281430874328556E-17"/>
                  <c:y val="-2.906976744186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523809523809521E-3"/>
                  <c:y val="1.937984496124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1317829457364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PEMBANGUNAN RABAT JALAN RT.01 RW.01</c:v>
                </c:pt>
                <c:pt idx="1">
                  <c:v>PEMBANGUNAN RABAT JALAN RT.02 RW.01</c:v>
                </c:pt>
                <c:pt idx="2">
                  <c:v>PEMBANGUNAN RABAT JALAN RT.22 RW.04</c:v>
                </c:pt>
                <c:pt idx="3">
                  <c:v>PEMBANGUNAN RABAT JALAN RT.25 RW.01</c:v>
                </c:pt>
                <c:pt idx="4">
                  <c:v>PEMBANGUNAN RABAT JALAN RT.28 RW.02</c:v>
                </c:pt>
                <c:pt idx="5">
                  <c:v>PEMBANGUNAN GEDUNG KOPERASI RT.20 RW.06</c:v>
                </c:pt>
                <c:pt idx="6">
                  <c:v>PEMBANGUNAN GEDUNG TK.RT.11 RW.03</c:v>
                </c:pt>
                <c:pt idx="7">
                  <c:v>PEMBANGUNAN LAPANGAN RT.03 RW.01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24373000</c:v>
                </c:pt>
                <c:pt idx="1">
                  <c:v>15500000</c:v>
                </c:pt>
                <c:pt idx="2">
                  <c:v>86000000</c:v>
                </c:pt>
                <c:pt idx="3">
                  <c:v>15500000</c:v>
                </c:pt>
                <c:pt idx="4">
                  <c:v>21934000</c:v>
                </c:pt>
                <c:pt idx="5">
                  <c:v>268641000</c:v>
                </c:pt>
                <c:pt idx="6">
                  <c:v>39550000</c:v>
                </c:pt>
                <c:pt idx="7">
                  <c:v>85000000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PEMBANGUNAN RABAT JALAN RT.01 RW.01</c:v>
                </c:pt>
                <c:pt idx="1">
                  <c:v>PEMBANGUNAN RABAT JALAN RT.02 RW.01</c:v>
                </c:pt>
                <c:pt idx="2">
                  <c:v>PEMBANGUNAN RABAT JALAN RT.22 RW.04</c:v>
                </c:pt>
                <c:pt idx="3">
                  <c:v>PEMBANGUNAN RABAT JALAN RT.25 RW.01</c:v>
                </c:pt>
                <c:pt idx="4">
                  <c:v>PEMBANGUNAN RABAT JALAN RT.28 RW.02</c:v>
                </c:pt>
                <c:pt idx="5">
                  <c:v>PEMBANGUNAN GEDUNG KOPERASI RT.20 RW.06</c:v>
                </c:pt>
                <c:pt idx="6">
                  <c:v>PEMBANGUNAN GEDUNG TK.RT.11 RW.03</c:v>
                </c:pt>
                <c:pt idx="7">
                  <c:v>PEMBANGUNAN LAPANGAN RT.03 RW.01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PEMBANGUNAN RABAT JALAN RT.01 RW.01</c:v>
                </c:pt>
                <c:pt idx="1">
                  <c:v>PEMBANGUNAN RABAT JALAN RT.02 RW.01</c:v>
                </c:pt>
                <c:pt idx="2">
                  <c:v>PEMBANGUNAN RABAT JALAN RT.22 RW.04</c:v>
                </c:pt>
                <c:pt idx="3">
                  <c:v>PEMBANGUNAN RABAT JALAN RT.25 RW.01</c:v>
                </c:pt>
                <c:pt idx="4">
                  <c:v>PEMBANGUNAN RABAT JALAN RT.28 RW.02</c:v>
                </c:pt>
                <c:pt idx="5">
                  <c:v>PEMBANGUNAN GEDUNG KOPERASI RT.20 RW.06</c:v>
                </c:pt>
                <c:pt idx="6">
                  <c:v>PEMBANGUNAN GEDUNG TK.RT.11 RW.03</c:v>
                </c:pt>
                <c:pt idx="7">
                  <c:v>PEMBANGUNAN LAPANGAN RT.03 RW.01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4561920"/>
        <c:axId val="74553216"/>
      </c:barChart>
      <c:catAx>
        <c:axId val="7456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4553216"/>
        <c:crosses val="autoZero"/>
        <c:auto val="1"/>
        <c:lblAlgn val="ctr"/>
        <c:lblOffset val="100"/>
        <c:noMultiLvlLbl val="0"/>
      </c:catAx>
      <c:valAx>
        <c:axId val="7455321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74561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3F135F-E6C3-443F-82D2-1268EE2D89C8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70637C-051E-40E7-8BF1-37C673B7F63E}">
      <dgm:prSet phldrT="[Text]"/>
      <dgm:spPr/>
      <dgm:t>
        <a:bodyPr/>
        <a:lstStyle/>
        <a:p>
          <a:r>
            <a:rPr lang="en-US" b="1" dirty="0" smtClean="0"/>
            <a:t>paling </a:t>
          </a:r>
          <a:r>
            <a:rPr lang="en-US" b="1" dirty="0" err="1" smtClean="0"/>
            <a:t>sedikit</a:t>
          </a:r>
          <a:r>
            <a:rPr lang="en-US" b="1" dirty="0" smtClean="0"/>
            <a:t> 70%</a:t>
          </a:r>
          <a:endParaRPr lang="en-US" dirty="0"/>
        </a:p>
      </dgm:t>
    </dgm:pt>
    <dgm:pt modelId="{ED5D5AC1-058D-4AB4-9179-ECE1E8C6F52D}" type="parTrans" cxnId="{7485A2BA-24EE-4BC5-BB6B-631BB993E801}">
      <dgm:prSet/>
      <dgm:spPr/>
      <dgm:t>
        <a:bodyPr/>
        <a:lstStyle/>
        <a:p>
          <a:endParaRPr lang="en-US"/>
        </a:p>
      </dgm:t>
    </dgm:pt>
    <dgm:pt modelId="{9199B6D1-B379-4054-8CE6-88DDFAF1D8A5}" type="sibTrans" cxnId="{7485A2BA-24EE-4BC5-BB6B-631BB993E801}">
      <dgm:prSet/>
      <dgm:spPr/>
      <dgm:t>
        <a:bodyPr/>
        <a:lstStyle/>
        <a:p>
          <a:endParaRPr lang="en-US"/>
        </a:p>
      </dgm:t>
    </dgm:pt>
    <dgm:pt modelId="{9D8D78D0-E179-4E90-A126-DDE4BF8BE6DC}">
      <dgm:prSet phldrT="[Text]"/>
      <dgm:spPr/>
      <dgm:t>
        <a:bodyPr/>
        <a:lstStyle/>
        <a:p>
          <a:r>
            <a:rPr lang="en-US" b="0" dirty="0" err="1" smtClean="0"/>
            <a:t>mendanai</a:t>
          </a:r>
          <a:r>
            <a:rPr lang="en-US" b="0" dirty="0" smtClean="0"/>
            <a:t> </a:t>
          </a:r>
          <a:r>
            <a:rPr lang="en-US" b="0" dirty="0" err="1" smtClean="0"/>
            <a:t>penyelenggaraan</a:t>
          </a:r>
          <a:r>
            <a:rPr lang="en-US" b="0" dirty="0" smtClean="0"/>
            <a:t> </a:t>
          </a:r>
          <a:r>
            <a:rPr lang="en-US" b="0" dirty="0" err="1" smtClean="0"/>
            <a:t>Pemerintahan</a:t>
          </a:r>
          <a:r>
            <a:rPr lang="en-US" b="0" dirty="0" smtClean="0"/>
            <a:t> </a:t>
          </a:r>
          <a:r>
            <a:rPr lang="en-US" b="0" dirty="0" err="1" smtClean="0"/>
            <a:t>Desa</a:t>
          </a:r>
          <a:r>
            <a:rPr lang="en-US" b="0" dirty="0" smtClean="0"/>
            <a:t>, </a:t>
          </a:r>
          <a:r>
            <a:rPr lang="en-US" b="0" dirty="0" err="1" smtClean="0"/>
            <a:t>pelaksanaan</a:t>
          </a:r>
          <a:r>
            <a:rPr lang="en-US" b="0" dirty="0" smtClean="0"/>
            <a:t> </a:t>
          </a:r>
          <a:r>
            <a:rPr lang="en-US" b="0" dirty="0" err="1" smtClean="0"/>
            <a:t>pembangunan</a:t>
          </a:r>
          <a:r>
            <a:rPr lang="en-US" b="0" dirty="0" smtClean="0"/>
            <a:t> </a:t>
          </a:r>
          <a:r>
            <a:rPr lang="en-US" b="0" dirty="0" err="1" smtClean="0"/>
            <a:t>Desa</a:t>
          </a:r>
          <a:r>
            <a:rPr lang="en-US" b="0" dirty="0" smtClean="0"/>
            <a:t>, </a:t>
          </a:r>
          <a:r>
            <a:rPr lang="en-US" b="0" dirty="0" err="1" smtClean="0"/>
            <a:t>pembinaan</a:t>
          </a:r>
          <a:r>
            <a:rPr lang="en-US" b="0" dirty="0" smtClean="0"/>
            <a:t> </a:t>
          </a:r>
          <a:r>
            <a:rPr lang="en-US" b="0" dirty="0" err="1" smtClean="0"/>
            <a:t>kemasyarakatan</a:t>
          </a:r>
          <a:r>
            <a:rPr lang="en-US" b="0" dirty="0" smtClean="0"/>
            <a:t> </a:t>
          </a:r>
          <a:r>
            <a:rPr lang="en-US" b="0" dirty="0" err="1" smtClean="0"/>
            <a:t>Desa</a:t>
          </a:r>
          <a:r>
            <a:rPr lang="en-US" b="0" dirty="0" smtClean="0"/>
            <a:t>, </a:t>
          </a:r>
          <a:r>
            <a:rPr lang="en-US" b="0" dirty="0" err="1" smtClean="0"/>
            <a:t>dan</a:t>
          </a:r>
          <a:r>
            <a:rPr lang="en-US" b="0" dirty="0" smtClean="0"/>
            <a:t> </a:t>
          </a:r>
          <a:r>
            <a:rPr lang="en-US" b="0" dirty="0" err="1" smtClean="0"/>
            <a:t>pemberdayaan</a:t>
          </a:r>
          <a:r>
            <a:rPr lang="en-US" b="0" dirty="0" smtClean="0"/>
            <a:t> </a:t>
          </a:r>
          <a:r>
            <a:rPr lang="en-US" b="0" dirty="0" err="1" smtClean="0"/>
            <a:t>masyarakat</a:t>
          </a:r>
          <a:r>
            <a:rPr lang="en-US" b="0" dirty="0" smtClean="0"/>
            <a:t> </a:t>
          </a:r>
          <a:r>
            <a:rPr lang="en-US" b="0" dirty="0" err="1" smtClean="0"/>
            <a:t>Desa</a:t>
          </a:r>
          <a:endParaRPr lang="en-US" b="0" dirty="0"/>
        </a:p>
      </dgm:t>
    </dgm:pt>
    <dgm:pt modelId="{E768A336-F4F5-4C36-AC3E-DF40F9D3E7F1}" type="parTrans" cxnId="{DA0E3867-7BDF-495F-8ECF-A10666946322}">
      <dgm:prSet/>
      <dgm:spPr/>
      <dgm:t>
        <a:bodyPr/>
        <a:lstStyle/>
        <a:p>
          <a:endParaRPr lang="en-US"/>
        </a:p>
      </dgm:t>
    </dgm:pt>
    <dgm:pt modelId="{454E5111-6CD7-4E59-9705-D4A928B06D16}" type="sibTrans" cxnId="{DA0E3867-7BDF-495F-8ECF-A10666946322}">
      <dgm:prSet/>
      <dgm:spPr/>
      <dgm:t>
        <a:bodyPr/>
        <a:lstStyle/>
        <a:p>
          <a:endParaRPr lang="en-US"/>
        </a:p>
      </dgm:t>
    </dgm:pt>
    <dgm:pt modelId="{ED78668A-DD24-412B-A848-D58EA4C3F6EA}">
      <dgm:prSet phldrT="[Text]"/>
      <dgm:spPr/>
      <dgm:t>
        <a:bodyPr/>
        <a:lstStyle/>
        <a:p>
          <a:r>
            <a:rPr lang="en-US" b="1" dirty="0" smtClean="0"/>
            <a:t>paling </a:t>
          </a:r>
          <a:r>
            <a:rPr lang="en-US" b="1" dirty="0" err="1" smtClean="0"/>
            <a:t>banyak</a:t>
          </a:r>
          <a:r>
            <a:rPr lang="en-US" b="1" dirty="0" smtClean="0"/>
            <a:t> 30% </a:t>
          </a:r>
          <a:endParaRPr lang="en-US" dirty="0"/>
        </a:p>
      </dgm:t>
    </dgm:pt>
    <dgm:pt modelId="{64F7B53F-7E1F-4156-A621-5C6B1DC4D906}" type="parTrans" cxnId="{02E2155B-0CF2-4589-9ACC-E49EE9882129}">
      <dgm:prSet/>
      <dgm:spPr/>
      <dgm:t>
        <a:bodyPr/>
        <a:lstStyle/>
        <a:p>
          <a:endParaRPr lang="en-US"/>
        </a:p>
      </dgm:t>
    </dgm:pt>
    <dgm:pt modelId="{EFBC830C-A32F-430E-B97A-2A8C8640821C}" type="sibTrans" cxnId="{02E2155B-0CF2-4589-9ACC-E49EE9882129}">
      <dgm:prSet/>
      <dgm:spPr/>
      <dgm:t>
        <a:bodyPr/>
        <a:lstStyle/>
        <a:p>
          <a:endParaRPr lang="en-US"/>
        </a:p>
      </dgm:t>
    </dgm:pt>
    <dgm:pt modelId="{B67B37F8-A562-4716-9F95-3E01383B6FD1}">
      <dgm:prSet phldrT="[Text]"/>
      <dgm:spPr/>
      <dgm:t>
        <a:bodyPr/>
        <a:lstStyle/>
        <a:p>
          <a:r>
            <a:rPr lang="en-US" b="0" dirty="0" err="1" smtClean="0"/>
            <a:t>digunakan</a:t>
          </a:r>
          <a:r>
            <a:rPr lang="en-US" b="0" dirty="0" smtClean="0"/>
            <a:t> </a:t>
          </a:r>
          <a:r>
            <a:rPr lang="en-US" b="0" dirty="0" err="1" smtClean="0"/>
            <a:t>untuk</a:t>
          </a:r>
          <a:r>
            <a:rPr lang="en-US" b="0" dirty="0" smtClean="0"/>
            <a:t> </a:t>
          </a:r>
          <a:r>
            <a:rPr lang="en-US" b="0" dirty="0" err="1" smtClean="0"/>
            <a:t>penghasilan</a:t>
          </a:r>
          <a:r>
            <a:rPr lang="en-US" b="0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tunjangan</a:t>
          </a:r>
          <a:r>
            <a:rPr lang="en-US" dirty="0" smtClean="0"/>
            <a:t> </a:t>
          </a:r>
          <a:r>
            <a:rPr lang="en-US" dirty="0" err="1" smtClean="0"/>
            <a:t>Kades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perangkat</a:t>
          </a:r>
          <a:r>
            <a:rPr lang="en-US" dirty="0" smtClean="0"/>
            <a:t> </a:t>
          </a:r>
          <a:r>
            <a:rPr lang="en-US" dirty="0" err="1" smtClean="0"/>
            <a:t>Desa</a:t>
          </a:r>
          <a:r>
            <a:rPr lang="en-US" dirty="0" smtClean="0"/>
            <a:t>,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r>
            <a:rPr lang="en-US" dirty="0" err="1" smtClean="0"/>
            <a:t>Pemerintah</a:t>
          </a:r>
          <a:r>
            <a:rPr lang="en-US" dirty="0" smtClean="0"/>
            <a:t> </a:t>
          </a:r>
          <a:r>
            <a:rPr lang="en-US" dirty="0" err="1" smtClean="0"/>
            <a:t>Desa</a:t>
          </a:r>
          <a:r>
            <a:rPr lang="en-US" dirty="0" smtClean="0"/>
            <a:t>, </a:t>
          </a:r>
          <a:r>
            <a:rPr lang="en-US" dirty="0" err="1" smtClean="0"/>
            <a:t>tunjangan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operasional</a:t>
          </a:r>
          <a:r>
            <a:rPr lang="en-US" dirty="0" smtClean="0"/>
            <a:t> BPD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insentif</a:t>
          </a:r>
          <a:r>
            <a:rPr lang="en-US" dirty="0" smtClean="0"/>
            <a:t> </a:t>
          </a:r>
          <a:r>
            <a:rPr lang="en-US" dirty="0" err="1" smtClean="0"/>
            <a:t>rukun</a:t>
          </a:r>
          <a:r>
            <a:rPr lang="en-US" dirty="0" smtClean="0"/>
            <a:t> </a:t>
          </a:r>
          <a:r>
            <a:rPr lang="en-US" dirty="0" err="1" smtClean="0"/>
            <a:t>tetangga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rukun</a:t>
          </a:r>
          <a:r>
            <a:rPr lang="en-US" dirty="0" smtClean="0"/>
            <a:t> </a:t>
          </a:r>
          <a:r>
            <a:rPr lang="en-US" dirty="0" err="1" smtClean="0"/>
            <a:t>warga</a:t>
          </a:r>
          <a:endParaRPr lang="en-US" dirty="0"/>
        </a:p>
      </dgm:t>
    </dgm:pt>
    <dgm:pt modelId="{A3DB62F9-7704-473E-926D-FCBBA75CCD99}" type="parTrans" cxnId="{14E9F217-A209-4F8A-84DE-FD74B7C81E42}">
      <dgm:prSet/>
      <dgm:spPr/>
      <dgm:t>
        <a:bodyPr/>
        <a:lstStyle/>
        <a:p>
          <a:endParaRPr lang="en-US"/>
        </a:p>
      </dgm:t>
    </dgm:pt>
    <dgm:pt modelId="{A8C3CAF0-3238-49A3-8137-6BEFC09554DA}" type="sibTrans" cxnId="{14E9F217-A209-4F8A-84DE-FD74B7C81E42}">
      <dgm:prSet/>
      <dgm:spPr/>
      <dgm:t>
        <a:bodyPr/>
        <a:lstStyle/>
        <a:p>
          <a:endParaRPr lang="en-US"/>
        </a:p>
      </dgm:t>
    </dgm:pt>
    <dgm:pt modelId="{CFF0289F-AA0A-440C-B8B3-C4C3FAE13660}" type="pres">
      <dgm:prSet presAssocID="{1E3F135F-E6C3-443F-82D2-1268EE2D89C8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5837C6C-90EA-4BBA-8BB8-580E550CE87E}" type="pres">
      <dgm:prSet presAssocID="{4270637C-051E-40E7-8BF1-37C673B7F63E}" presName="withChildren" presStyleCnt="0"/>
      <dgm:spPr/>
      <dgm:t>
        <a:bodyPr/>
        <a:lstStyle/>
        <a:p>
          <a:endParaRPr lang="en-US"/>
        </a:p>
      </dgm:t>
    </dgm:pt>
    <dgm:pt modelId="{BDEE0843-23E2-4D3A-B03D-52E6372FC328}" type="pres">
      <dgm:prSet presAssocID="{4270637C-051E-40E7-8BF1-37C673B7F63E}" presName="bigCircle" presStyleLbl="vennNode1" presStyleIdx="0" presStyleCnt="4" custScaleX="132933"/>
      <dgm:spPr/>
      <dgm:t>
        <a:bodyPr/>
        <a:lstStyle/>
        <a:p>
          <a:endParaRPr lang="en-US"/>
        </a:p>
      </dgm:t>
    </dgm:pt>
    <dgm:pt modelId="{5B36FC88-FB92-47C3-8EBC-347A3058C48B}" type="pres">
      <dgm:prSet presAssocID="{4270637C-051E-40E7-8BF1-37C673B7F63E}" presName="medCircle" presStyleLbl="vennNode1" presStyleIdx="1" presStyleCnt="4"/>
      <dgm:spPr/>
      <dgm:t>
        <a:bodyPr/>
        <a:lstStyle/>
        <a:p>
          <a:endParaRPr lang="en-US"/>
        </a:p>
      </dgm:t>
    </dgm:pt>
    <dgm:pt modelId="{43B23A26-08C8-4CAD-A06F-8430959589FC}" type="pres">
      <dgm:prSet presAssocID="{4270637C-051E-40E7-8BF1-37C673B7F63E}" presName="txLvl1" presStyleLbl="revTx" presStyleIdx="0" presStyleCnt="4"/>
      <dgm:spPr/>
      <dgm:t>
        <a:bodyPr/>
        <a:lstStyle/>
        <a:p>
          <a:endParaRPr lang="en-US"/>
        </a:p>
      </dgm:t>
    </dgm:pt>
    <dgm:pt modelId="{C7DF4162-F0CA-499B-A5B8-AE3CEA544829}" type="pres">
      <dgm:prSet presAssocID="{4270637C-051E-40E7-8BF1-37C673B7F63E}" presName="lin" presStyleCnt="0"/>
      <dgm:spPr/>
      <dgm:t>
        <a:bodyPr/>
        <a:lstStyle/>
        <a:p>
          <a:endParaRPr lang="en-US"/>
        </a:p>
      </dgm:t>
    </dgm:pt>
    <dgm:pt modelId="{AF53FBB4-8270-4735-81BA-AEB8C9C713F3}" type="pres">
      <dgm:prSet presAssocID="{9D8D78D0-E179-4E90-A126-DDE4BF8BE6DC}" presName="txLvl2" presStyleLbl="revTx" presStyleIdx="1" presStyleCnt="4" custLinFactNeighborX="-8550" custLinFactNeighborY="11306"/>
      <dgm:spPr/>
      <dgm:t>
        <a:bodyPr/>
        <a:lstStyle/>
        <a:p>
          <a:endParaRPr lang="en-US"/>
        </a:p>
      </dgm:t>
    </dgm:pt>
    <dgm:pt modelId="{B4B77721-492B-4EE1-A349-51257AE39F34}" type="pres">
      <dgm:prSet presAssocID="{4270637C-051E-40E7-8BF1-37C673B7F63E}" presName="overlap" presStyleCnt="0"/>
      <dgm:spPr/>
      <dgm:t>
        <a:bodyPr/>
        <a:lstStyle/>
        <a:p>
          <a:endParaRPr lang="en-US"/>
        </a:p>
      </dgm:t>
    </dgm:pt>
    <dgm:pt modelId="{1EC89B3A-7674-496F-A3F5-16C28B50A07E}" type="pres">
      <dgm:prSet presAssocID="{ED78668A-DD24-412B-A848-D58EA4C3F6EA}" presName="withChildren" presStyleCnt="0"/>
      <dgm:spPr/>
      <dgm:t>
        <a:bodyPr/>
        <a:lstStyle/>
        <a:p>
          <a:endParaRPr lang="en-US"/>
        </a:p>
      </dgm:t>
    </dgm:pt>
    <dgm:pt modelId="{F3E3B7A9-938B-4132-AFB5-B6DA168FC548}" type="pres">
      <dgm:prSet presAssocID="{ED78668A-DD24-412B-A848-D58EA4C3F6EA}" presName="bigCircle" presStyleLbl="vennNode1" presStyleIdx="2" presStyleCnt="4" custScaleX="132933" custLinFactNeighborX="-1239" custLinFactNeighborY="-4267"/>
      <dgm:spPr/>
      <dgm:t>
        <a:bodyPr/>
        <a:lstStyle/>
        <a:p>
          <a:endParaRPr lang="en-US"/>
        </a:p>
      </dgm:t>
    </dgm:pt>
    <dgm:pt modelId="{3FEC620B-C613-4F81-A86B-287B9DDD725C}" type="pres">
      <dgm:prSet presAssocID="{ED78668A-DD24-412B-A848-D58EA4C3F6EA}" presName="medCircle" presStyleLbl="vennNode1" presStyleIdx="3" presStyleCnt="4"/>
      <dgm:spPr>
        <a:solidFill>
          <a:srgbClr val="92D050">
            <a:alpha val="50000"/>
          </a:srgbClr>
        </a:solidFill>
      </dgm:spPr>
      <dgm:t>
        <a:bodyPr/>
        <a:lstStyle/>
        <a:p>
          <a:endParaRPr lang="en-US"/>
        </a:p>
      </dgm:t>
    </dgm:pt>
    <dgm:pt modelId="{ADF971B4-F5B7-4336-A036-24E2188057D8}" type="pres">
      <dgm:prSet presAssocID="{ED78668A-DD24-412B-A848-D58EA4C3F6EA}" presName="txLvl1" presStyleLbl="revTx" presStyleIdx="2" presStyleCnt="4"/>
      <dgm:spPr/>
      <dgm:t>
        <a:bodyPr/>
        <a:lstStyle/>
        <a:p>
          <a:endParaRPr lang="en-US"/>
        </a:p>
      </dgm:t>
    </dgm:pt>
    <dgm:pt modelId="{5220F8AE-550B-415E-A3CF-054AED29DED9}" type="pres">
      <dgm:prSet presAssocID="{ED78668A-DD24-412B-A848-D58EA4C3F6EA}" presName="lin" presStyleCnt="0"/>
      <dgm:spPr/>
      <dgm:t>
        <a:bodyPr/>
        <a:lstStyle/>
        <a:p>
          <a:endParaRPr lang="en-US"/>
        </a:p>
      </dgm:t>
    </dgm:pt>
    <dgm:pt modelId="{44613A56-6819-44E7-B20A-734A715FA662}" type="pres">
      <dgm:prSet presAssocID="{B67B37F8-A562-4716-9F95-3E01383B6FD1}" presName="txLvl2" presStyleLbl="revTx" presStyleIdx="3" presStyleCnt="4" custLinFactNeighborX="-8550" custLinFactNeighborY="1833"/>
      <dgm:spPr/>
      <dgm:t>
        <a:bodyPr/>
        <a:lstStyle/>
        <a:p>
          <a:endParaRPr lang="en-US"/>
        </a:p>
      </dgm:t>
    </dgm:pt>
  </dgm:ptLst>
  <dgm:cxnLst>
    <dgm:cxn modelId="{AC73B6A4-08E7-4782-9BEA-3FDFA1EF21C5}" type="presOf" srcId="{ED78668A-DD24-412B-A848-D58EA4C3F6EA}" destId="{ADF971B4-F5B7-4336-A036-24E2188057D8}" srcOrd="0" destOrd="0" presId="urn:microsoft.com/office/officeart/2008/layout/VerticalCircleList"/>
    <dgm:cxn modelId="{90EE4885-E116-4F8F-AC98-29A69FC11E89}" type="presOf" srcId="{1E3F135F-E6C3-443F-82D2-1268EE2D89C8}" destId="{CFF0289F-AA0A-440C-B8B3-C4C3FAE13660}" srcOrd="0" destOrd="0" presId="urn:microsoft.com/office/officeart/2008/layout/VerticalCircleList"/>
    <dgm:cxn modelId="{14E9F217-A209-4F8A-84DE-FD74B7C81E42}" srcId="{ED78668A-DD24-412B-A848-D58EA4C3F6EA}" destId="{B67B37F8-A562-4716-9F95-3E01383B6FD1}" srcOrd="0" destOrd="0" parTransId="{A3DB62F9-7704-473E-926D-FCBBA75CCD99}" sibTransId="{A8C3CAF0-3238-49A3-8137-6BEFC09554DA}"/>
    <dgm:cxn modelId="{DA0E3867-7BDF-495F-8ECF-A10666946322}" srcId="{4270637C-051E-40E7-8BF1-37C673B7F63E}" destId="{9D8D78D0-E179-4E90-A126-DDE4BF8BE6DC}" srcOrd="0" destOrd="0" parTransId="{E768A336-F4F5-4C36-AC3E-DF40F9D3E7F1}" sibTransId="{454E5111-6CD7-4E59-9705-D4A928B06D16}"/>
    <dgm:cxn modelId="{7485A2BA-24EE-4BC5-BB6B-631BB993E801}" srcId="{1E3F135F-E6C3-443F-82D2-1268EE2D89C8}" destId="{4270637C-051E-40E7-8BF1-37C673B7F63E}" srcOrd="0" destOrd="0" parTransId="{ED5D5AC1-058D-4AB4-9179-ECE1E8C6F52D}" sibTransId="{9199B6D1-B379-4054-8CE6-88DDFAF1D8A5}"/>
    <dgm:cxn modelId="{44BC10C7-337E-4E49-A83C-68C2AD65AAFA}" type="presOf" srcId="{B67B37F8-A562-4716-9F95-3E01383B6FD1}" destId="{44613A56-6819-44E7-B20A-734A715FA662}" srcOrd="0" destOrd="0" presId="urn:microsoft.com/office/officeart/2008/layout/VerticalCircleList"/>
    <dgm:cxn modelId="{D73A3EB5-02EC-4559-8F49-68ED666249E2}" type="presOf" srcId="{9D8D78D0-E179-4E90-A126-DDE4BF8BE6DC}" destId="{AF53FBB4-8270-4735-81BA-AEB8C9C713F3}" srcOrd="0" destOrd="0" presId="urn:microsoft.com/office/officeart/2008/layout/VerticalCircleList"/>
    <dgm:cxn modelId="{02E2155B-0CF2-4589-9ACC-E49EE9882129}" srcId="{1E3F135F-E6C3-443F-82D2-1268EE2D89C8}" destId="{ED78668A-DD24-412B-A848-D58EA4C3F6EA}" srcOrd="1" destOrd="0" parTransId="{64F7B53F-7E1F-4156-A621-5C6B1DC4D906}" sibTransId="{EFBC830C-A32F-430E-B97A-2A8C8640821C}"/>
    <dgm:cxn modelId="{FB02B754-1006-4904-A143-6AE15791562F}" type="presOf" srcId="{4270637C-051E-40E7-8BF1-37C673B7F63E}" destId="{43B23A26-08C8-4CAD-A06F-8430959589FC}" srcOrd="0" destOrd="0" presId="urn:microsoft.com/office/officeart/2008/layout/VerticalCircleList"/>
    <dgm:cxn modelId="{12A99372-2FF5-4E8A-9DD0-C1421709BAF9}" type="presParOf" srcId="{CFF0289F-AA0A-440C-B8B3-C4C3FAE13660}" destId="{25837C6C-90EA-4BBA-8BB8-580E550CE87E}" srcOrd="0" destOrd="0" presId="urn:microsoft.com/office/officeart/2008/layout/VerticalCircleList"/>
    <dgm:cxn modelId="{CE854566-A452-4F69-B572-5CA1A7A7CC32}" type="presParOf" srcId="{25837C6C-90EA-4BBA-8BB8-580E550CE87E}" destId="{BDEE0843-23E2-4D3A-B03D-52E6372FC328}" srcOrd="0" destOrd="0" presId="urn:microsoft.com/office/officeart/2008/layout/VerticalCircleList"/>
    <dgm:cxn modelId="{C2E59E2B-D6F5-48F4-ADA8-2823478D0254}" type="presParOf" srcId="{25837C6C-90EA-4BBA-8BB8-580E550CE87E}" destId="{5B36FC88-FB92-47C3-8EBC-347A3058C48B}" srcOrd="1" destOrd="0" presId="urn:microsoft.com/office/officeart/2008/layout/VerticalCircleList"/>
    <dgm:cxn modelId="{7B75F451-B9ED-4086-B1E4-51E356ABB8C8}" type="presParOf" srcId="{25837C6C-90EA-4BBA-8BB8-580E550CE87E}" destId="{43B23A26-08C8-4CAD-A06F-8430959589FC}" srcOrd="2" destOrd="0" presId="urn:microsoft.com/office/officeart/2008/layout/VerticalCircleList"/>
    <dgm:cxn modelId="{E4EF0049-9AFB-4AB8-945E-F07AC083AAA1}" type="presParOf" srcId="{25837C6C-90EA-4BBA-8BB8-580E550CE87E}" destId="{C7DF4162-F0CA-499B-A5B8-AE3CEA544829}" srcOrd="3" destOrd="0" presId="urn:microsoft.com/office/officeart/2008/layout/VerticalCircleList"/>
    <dgm:cxn modelId="{0B01CC00-74F9-4865-9D7C-053EEC410B71}" type="presParOf" srcId="{C7DF4162-F0CA-499B-A5B8-AE3CEA544829}" destId="{AF53FBB4-8270-4735-81BA-AEB8C9C713F3}" srcOrd="0" destOrd="0" presId="urn:microsoft.com/office/officeart/2008/layout/VerticalCircleList"/>
    <dgm:cxn modelId="{228E5EE1-AEA6-4750-9850-84FE4B1EFD19}" type="presParOf" srcId="{CFF0289F-AA0A-440C-B8B3-C4C3FAE13660}" destId="{B4B77721-492B-4EE1-A349-51257AE39F34}" srcOrd="1" destOrd="0" presId="urn:microsoft.com/office/officeart/2008/layout/VerticalCircleList"/>
    <dgm:cxn modelId="{2F1003AD-870D-4587-824D-7AF266C51EDF}" type="presParOf" srcId="{CFF0289F-AA0A-440C-B8B3-C4C3FAE13660}" destId="{1EC89B3A-7674-496F-A3F5-16C28B50A07E}" srcOrd="2" destOrd="0" presId="urn:microsoft.com/office/officeart/2008/layout/VerticalCircleList"/>
    <dgm:cxn modelId="{653128A6-A563-4B04-90BC-197991CF58C6}" type="presParOf" srcId="{1EC89B3A-7674-496F-A3F5-16C28B50A07E}" destId="{F3E3B7A9-938B-4132-AFB5-B6DA168FC548}" srcOrd="0" destOrd="0" presId="urn:microsoft.com/office/officeart/2008/layout/VerticalCircleList"/>
    <dgm:cxn modelId="{26491AA0-D55F-459D-B53C-3003B43AA6AE}" type="presParOf" srcId="{1EC89B3A-7674-496F-A3F5-16C28B50A07E}" destId="{3FEC620B-C613-4F81-A86B-287B9DDD725C}" srcOrd="1" destOrd="0" presId="urn:microsoft.com/office/officeart/2008/layout/VerticalCircleList"/>
    <dgm:cxn modelId="{8FDD2C09-9564-4D0E-95DE-105F5AE57EE3}" type="presParOf" srcId="{1EC89B3A-7674-496F-A3F5-16C28B50A07E}" destId="{ADF971B4-F5B7-4336-A036-24E2188057D8}" srcOrd="2" destOrd="0" presId="urn:microsoft.com/office/officeart/2008/layout/VerticalCircleList"/>
    <dgm:cxn modelId="{90D68AC9-FE8E-48F6-A1E8-10F5825D975E}" type="presParOf" srcId="{1EC89B3A-7674-496F-A3F5-16C28B50A07E}" destId="{5220F8AE-550B-415E-A3CF-054AED29DED9}" srcOrd="3" destOrd="0" presId="urn:microsoft.com/office/officeart/2008/layout/VerticalCircleList"/>
    <dgm:cxn modelId="{A21BD1E8-FE91-4B48-93AF-59DEE56574CA}" type="presParOf" srcId="{5220F8AE-550B-415E-A3CF-054AED29DED9}" destId="{44613A56-6819-44E7-B20A-734A715FA662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E0843-23E2-4D3A-B03D-52E6372FC328}">
      <dsp:nvSpPr>
        <dsp:cNvPr id="0" name=""/>
        <dsp:cNvSpPr/>
      </dsp:nvSpPr>
      <dsp:spPr>
        <a:xfrm>
          <a:off x="853425" y="4374"/>
          <a:ext cx="4235068" cy="318586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B36FC88-FB92-47C3-8EBC-347A3058C48B}">
      <dsp:nvSpPr>
        <dsp:cNvPr id="0" name=""/>
        <dsp:cNvSpPr/>
      </dsp:nvSpPr>
      <dsp:spPr>
        <a:xfrm>
          <a:off x="1528732" y="138181"/>
          <a:ext cx="573455" cy="573455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B23A26-08C8-4CAD-A06F-8430959589FC}">
      <dsp:nvSpPr>
        <dsp:cNvPr id="0" name=""/>
        <dsp:cNvSpPr/>
      </dsp:nvSpPr>
      <dsp:spPr>
        <a:xfrm>
          <a:off x="1815460" y="138181"/>
          <a:ext cx="3067369" cy="57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paling </a:t>
          </a:r>
          <a:r>
            <a:rPr lang="en-US" sz="2400" b="1" kern="1200" dirty="0" err="1" smtClean="0"/>
            <a:t>sedikit</a:t>
          </a:r>
          <a:r>
            <a:rPr lang="en-US" sz="2400" b="1" kern="1200" dirty="0" smtClean="0"/>
            <a:t> 70%</a:t>
          </a:r>
          <a:endParaRPr lang="en-US" sz="2400" kern="1200" dirty="0"/>
        </a:p>
      </dsp:txBody>
      <dsp:txXfrm>
        <a:off x="1815460" y="138181"/>
        <a:ext cx="3067369" cy="573455"/>
      </dsp:txXfrm>
    </dsp:sp>
    <dsp:sp modelId="{AF53FBB4-8270-4735-81BA-AEB8C9C713F3}">
      <dsp:nvSpPr>
        <dsp:cNvPr id="0" name=""/>
        <dsp:cNvSpPr/>
      </dsp:nvSpPr>
      <dsp:spPr>
        <a:xfrm>
          <a:off x="1553200" y="922069"/>
          <a:ext cx="3067369" cy="186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mendanai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penyelenggaraan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Pemerintahan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Desa</a:t>
          </a:r>
          <a:r>
            <a:rPr lang="en-US" sz="1800" b="0" kern="1200" dirty="0" smtClean="0"/>
            <a:t>, </a:t>
          </a:r>
          <a:r>
            <a:rPr lang="en-US" sz="1800" b="0" kern="1200" dirty="0" err="1" smtClean="0"/>
            <a:t>pelaksanaan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pembangunan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Desa</a:t>
          </a:r>
          <a:r>
            <a:rPr lang="en-US" sz="1800" b="0" kern="1200" dirty="0" smtClean="0"/>
            <a:t>, </a:t>
          </a:r>
          <a:r>
            <a:rPr lang="en-US" sz="1800" b="0" kern="1200" dirty="0" err="1" smtClean="0"/>
            <a:t>pembinaan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kemasyarakatan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Desa</a:t>
          </a:r>
          <a:r>
            <a:rPr lang="en-US" sz="1800" b="0" kern="1200" dirty="0" smtClean="0"/>
            <a:t>, </a:t>
          </a:r>
          <a:r>
            <a:rPr lang="en-US" sz="1800" b="0" kern="1200" dirty="0" err="1" smtClean="0"/>
            <a:t>dan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pemberdayaan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masyarakat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Desa</a:t>
          </a:r>
          <a:endParaRPr lang="en-US" sz="1800" b="0" kern="1200" dirty="0"/>
        </a:p>
      </dsp:txBody>
      <dsp:txXfrm>
        <a:off x="1553200" y="922069"/>
        <a:ext cx="3067369" cy="1861246"/>
      </dsp:txXfrm>
    </dsp:sp>
    <dsp:sp modelId="{F3E3B7A9-938B-4132-AFB5-B6DA168FC548}">
      <dsp:nvSpPr>
        <dsp:cNvPr id="0" name=""/>
        <dsp:cNvSpPr/>
      </dsp:nvSpPr>
      <dsp:spPr>
        <a:xfrm>
          <a:off x="813952" y="2742372"/>
          <a:ext cx="4235068" cy="3185866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EC620B-C613-4F81-A86B-287B9DDD725C}">
      <dsp:nvSpPr>
        <dsp:cNvPr id="0" name=""/>
        <dsp:cNvSpPr/>
      </dsp:nvSpPr>
      <dsp:spPr>
        <a:xfrm>
          <a:off x="1528732" y="3012120"/>
          <a:ext cx="573455" cy="573455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DF971B4-F5B7-4336-A036-24E2188057D8}">
      <dsp:nvSpPr>
        <dsp:cNvPr id="0" name=""/>
        <dsp:cNvSpPr/>
      </dsp:nvSpPr>
      <dsp:spPr>
        <a:xfrm>
          <a:off x="1815460" y="3012120"/>
          <a:ext cx="3067369" cy="57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paling </a:t>
          </a:r>
          <a:r>
            <a:rPr lang="en-US" sz="2400" b="1" kern="1200" dirty="0" err="1" smtClean="0"/>
            <a:t>banyak</a:t>
          </a:r>
          <a:r>
            <a:rPr lang="en-US" sz="2400" b="1" kern="1200" dirty="0" smtClean="0"/>
            <a:t> 30% </a:t>
          </a:r>
          <a:endParaRPr lang="en-US" sz="2400" kern="1200" dirty="0"/>
        </a:p>
      </dsp:txBody>
      <dsp:txXfrm>
        <a:off x="1815460" y="3012120"/>
        <a:ext cx="3067369" cy="573455"/>
      </dsp:txXfrm>
    </dsp:sp>
    <dsp:sp modelId="{44613A56-6819-44E7-B20A-734A715FA662}">
      <dsp:nvSpPr>
        <dsp:cNvPr id="0" name=""/>
        <dsp:cNvSpPr/>
      </dsp:nvSpPr>
      <dsp:spPr>
        <a:xfrm>
          <a:off x="1553200" y="3619692"/>
          <a:ext cx="3067369" cy="186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digunakan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untuk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penghasilan</a:t>
          </a:r>
          <a:r>
            <a:rPr lang="en-US" sz="1800" b="0" kern="1200" dirty="0" smtClean="0"/>
            <a:t> </a:t>
          </a:r>
          <a:r>
            <a:rPr lang="en-US" sz="1800" kern="1200" dirty="0" err="1" smtClean="0"/>
            <a:t>tetap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tunjangan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Kades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perangkat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Desa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operasional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Pemerintah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Desa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tunjangan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operasional</a:t>
          </a:r>
          <a:r>
            <a:rPr lang="en-US" sz="1800" kern="1200" dirty="0" smtClean="0"/>
            <a:t> BPD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insentif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rukun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tetangga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rukun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warga</a:t>
          </a:r>
          <a:endParaRPr lang="en-US" sz="1800" kern="1200" dirty="0"/>
        </a:p>
      </dsp:txBody>
      <dsp:txXfrm>
        <a:off x="1553200" y="3619692"/>
        <a:ext cx="3067369" cy="186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3515B-F2E5-463E-BE80-E8BB2CAE7AE6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C6B7E-9140-4D8C-9236-72B2EDFC3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5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FF013-4586-0649-8B7C-FB7A6D3FE5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6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4A715-6603-4392-8BBD-D81D3BBE7DF7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22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52464" y="1048107"/>
            <a:ext cx="7839075" cy="21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accent6">
                    <a:lumMod val="5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lvl="0"/>
            <a:r>
              <a:rPr lang="en-US" smtClean="0">
                <a:sym typeface="Gill Sans" charset="0"/>
              </a:rPr>
              <a:t>Details text under the title goes here with short details to replace your own.</a:t>
            </a:r>
            <a:endParaRPr lang="en-US" dirty="0">
              <a:sym typeface="Gill Sans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7529273" y="6438312"/>
            <a:ext cx="304692" cy="277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247564A0-2C6A-5D41-B706-C554FAF10A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8"/>
          <p:cNvSpPr>
            <a:spLocks noGrp="1"/>
          </p:cNvSpPr>
          <p:nvPr>
            <p:ph type="title"/>
          </p:nvPr>
        </p:nvSpPr>
        <p:spPr>
          <a:xfrm>
            <a:off x="628650" y="564679"/>
            <a:ext cx="7886700" cy="474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Edit </a:t>
            </a: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Footer Placeholder 22"/>
          <p:cNvSpPr>
            <a:spLocks noGrp="1"/>
          </p:cNvSpPr>
          <p:nvPr>
            <p:ph type="ftr" sz="quarter" idx="3"/>
          </p:nvPr>
        </p:nvSpPr>
        <p:spPr>
          <a:xfrm>
            <a:off x="578058" y="6460414"/>
            <a:ext cx="2195122" cy="195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pc="300">
                <a:solidFill>
                  <a:schemeClr val="tx1">
                    <a:tint val="7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smtClean="0"/>
              <a:t>www.yourwebsite.com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995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am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285877"/>
            <a:ext cx="9144000" cy="5721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anchor="ctr"/>
          <a:lstStyle>
            <a:lvl1pPr>
              <a:defRPr b="0" i="1">
                <a:solidFill>
                  <a:schemeClr val="accent6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 smtClean="0"/>
              <a:t>Drag &amp; Drop to replace your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285877"/>
            <a:ext cx="9144000" cy="5721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AB12D2-59C4-4A49-A230-FD9953F0D580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7F0F3-7D42-4124-AD07-5046D3429C8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25146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ANGGARAN PENDAPATAN BELANJA DESA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</a:rPr>
              <a:t>( APBDES )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331698"/>
            <a:ext cx="8229600" cy="268810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DESA </a:t>
            </a:r>
            <a:r>
              <a:rPr lang="en-US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GEMAHARJO </a:t>
            </a:r>
            <a:endParaRPr lang="en-US" sz="3200" b="1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  <a:p>
            <a:pPr algn="ctr"/>
            <a:r>
              <a:rPr lang="en-US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KECAMATAN </a:t>
            </a:r>
            <a:r>
              <a:rPr lang="en-US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WATULIMO </a:t>
            </a:r>
            <a:r>
              <a:rPr lang="en-US" sz="3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KABUPATEN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TRENGGALEK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TAHUN ANGGARAN 2019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doni MT Black" pitchFamily="18" charset="0"/>
              </a:rPr>
              <a:t>SUMBER PENDAPATAN DESA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601200" cy="4114800"/>
          </a:xfrm>
        </p:spPr>
        <p:txBody>
          <a:bodyPr>
            <a:normAutofit/>
          </a:bodyPr>
          <a:lstStyle/>
          <a:p>
            <a:r>
              <a:rPr lang="en-US" b="1" dirty="0" smtClean="0"/>
              <a:t>PENDAPATAN ASLI DESA</a:t>
            </a:r>
          </a:p>
          <a:p>
            <a:pPr lvl="1"/>
            <a:r>
              <a:rPr lang="en-US" b="1" i="1" dirty="0" smtClean="0"/>
              <a:t>PENDAPATAN HASIL USAHA DESA	</a:t>
            </a:r>
            <a:r>
              <a:rPr lang="en-US" b="1" i="1" dirty="0" err="1" smtClean="0"/>
              <a:t>Rp</a:t>
            </a:r>
            <a:r>
              <a:rPr lang="en-US" b="1" i="1" dirty="0" smtClean="0"/>
              <a:t>.   25.000.000,00</a:t>
            </a:r>
          </a:p>
          <a:p>
            <a:pPr lvl="1"/>
            <a:r>
              <a:rPr lang="en-US" b="1" i="1" dirty="0" smtClean="0"/>
              <a:t>PENDAPATAN ASLI DESA			</a:t>
            </a:r>
            <a:r>
              <a:rPr lang="en-US" b="1" i="1" dirty="0" err="1" smtClean="0"/>
              <a:t>Rp</a:t>
            </a:r>
            <a:r>
              <a:rPr lang="en-US" b="1" i="1" dirty="0" smtClean="0"/>
              <a:t>.   39.000.000,00</a:t>
            </a:r>
          </a:p>
          <a:p>
            <a:r>
              <a:rPr lang="en-US" b="1" dirty="0" smtClean="0"/>
              <a:t>PENDAPATAN TRANSFER</a:t>
            </a:r>
          </a:p>
          <a:p>
            <a:pPr lvl="1"/>
            <a:r>
              <a:rPr lang="en-US" b="1" i="1" dirty="0" smtClean="0"/>
              <a:t>BANTUAN ALOKASI DANA DESA		</a:t>
            </a:r>
            <a:r>
              <a:rPr lang="en-US" b="1" i="1" dirty="0" err="1" smtClean="0"/>
              <a:t>Rp</a:t>
            </a:r>
            <a:r>
              <a:rPr lang="en-US" b="1" i="1" dirty="0" smtClean="0"/>
              <a:t>.  652.456.000,00</a:t>
            </a:r>
          </a:p>
          <a:p>
            <a:pPr lvl="1"/>
            <a:r>
              <a:rPr lang="en-US" b="1" i="1" dirty="0" smtClean="0"/>
              <a:t>BANTUAN DANA DESA			</a:t>
            </a:r>
            <a:r>
              <a:rPr lang="en-US" b="1" i="1" dirty="0" err="1" smtClean="0"/>
              <a:t>Rp</a:t>
            </a:r>
            <a:r>
              <a:rPr lang="en-US" b="1" i="1" dirty="0" smtClean="0"/>
              <a:t>.  861.956.000,00</a:t>
            </a:r>
          </a:p>
          <a:p>
            <a:pPr lvl="1"/>
            <a:r>
              <a:rPr lang="en-US" b="1" i="1" dirty="0" smtClean="0"/>
              <a:t>BANTUAN RESTRIBUSI PAJAK		</a:t>
            </a:r>
            <a:r>
              <a:rPr lang="en-US" b="1" i="1" dirty="0" err="1" smtClean="0"/>
              <a:t>Rp</a:t>
            </a:r>
            <a:r>
              <a:rPr lang="en-US" b="1" i="1" dirty="0" smtClean="0"/>
              <a:t>.    47.230.000,00</a:t>
            </a:r>
          </a:p>
          <a:p>
            <a:pPr lvl="1"/>
            <a:r>
              <a:rPr lang="en-US" b="1" i="1" dirty="0" smtClean="0"/>
              <a:t>BANTUAN KABUPATEN			</a:t>
            </a:r>
            <a:r>
              <a:rPr lang="en-US" b="1" i="1" dirty="0" err="1" smtClean="0"/>
              <a:t>Rp</a:t>
            </a:r>
            <a:r>
              <a:rPr lang="en-US" b="1" i="1" dirty="0" smtClean="0"/>
              <a:t>.      8.088.000,00</a:t>
            </a:r>
          </a:p>
          <a:p>
            <a:r>
              <a:rPr lang="en-US" b="1" dirty="0" smtClean="0"/>
              <a:t>TOTAL PENDAPATAN DESA</a:t>
            </a:r>
            <a:r>
              <a:rPr lang="en-US" dirty="0" smtClean="0"/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/>
              <a:t>Rp</a:t>
            </a:r>
            <a:r>
              <a:rPr lang="en-US" sz="4800" b="1" i="1" dirty="0" smtClean="0"/>
              <a:t>. 1.634.130.000,00</a:t>
            </a:r>
            <a:endParaRPr lang="en-US" sz="4800" b="1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BIDANG KEGIATAN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4000"/>
            <a:ext cx="5181600" cy="4187952"/>
          </a:xfrm>
        </p:spPr>
        <p:txBody>
          <a:bodyPr>
            <a:normAutofit fontScale="77500" lnSpcReduction="20000"/>
          </a:bodyPr>
          <a:lstStyle/>
          <a:p>
            <a:r>
              <a:rPr lang="en-US" sz="4800" b="1" dirty="0" smtClean="0"/>
              <a:t>BIDANG PEMERINTAHAN</a:t>
            </a:r>
          </a:p>
          <a:p>
            <a:r>
              <a:rPr lang="en-US" sz="4800" b="1" dirty="0" smtClean="0"/>
              <a:t>BIDANG PEMBANGUNAN</a:t>
            </a:r>
          </a:p>
          <a:p>
            <a:r>
              <a:rPr lang="en-US" sz="4800" b="1" dirty="0" smtClean="0"/>
              <a:t>BIDANG PEMBINAAN</a:t>
            </a:r>
          </a:p>
          <a:p>
            <a:r>
              <a:rPr lang="en-US" sz="4800" b="1" dirty="0" smtClean="0"/>
              <a:t>BIDANG PEMBERDAYAAN</a:t>
            </a:r>
            <a:endParaRPr lang="en-US" sz="4800" b="1" dirty="0"/>
          </a:p>
        </p:txBody>
      </p:sp>
      <p:pic>
        <p:nvPicPr>
          <p:cNvPr id="37890" name="Picture 2" descr="Image result for POWER POINT PENGGUNAAN DANA DESA TAHUN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657600" cy="4191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ooper Black" pitchFamily="18" charset="0"/>
              </a:rPr>
              <a:t>RINCIAN GLOBAL BELANJA</a:t>
            </a:r>
            <a:endParaRPr lang="en-US" b="1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3810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BIDANG PEMERINTAHAN		</a:t>
            </a:r>
            <a:r>
              <a:rPr lang="en-US" dirty="0" err="1" smtClean="0">
                <a:latin typeface="Arial Black" pitchFamily="34" charset="0"/>
              </a:rPr>
              <a:t>Rp</a:t>
            </a:r>
            <a:r>
              <a:rPr lang="en-US" dirty="0" smtClean="0">
                <a:latin typeface="Arial Black" pitchFamily="34" charset="0"/>
              </a:rPr>
              <a:t>.       633.682.000,00 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BIDANG PEMBANGUNAN		</a:t>
            </a:r>
            <a:r>
              <a:rPr lang="en-US" dirty="0" err="1" smtClean="0">
                <a:latin typeface="Arial Black" pitchFamily="34" charset="0"/>
              </a:rPr>
              <a:t>Rp</a:t>
            </a:r>
            <a:r>
              <a:rPr lang="en-US" dirty="0" smtClean="0">
                <a:latin typeface="Arial Black" pitchFamily="34" charset="0"/>
              </a:rPr>
              <a:t>.       568.905.000,00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BIDANG PEMBINAAN			</a:t>
            </a:r>
            <a:r>
              <a:rPr lang="en-US" dirty="0" err="1" smtClean="0">
                <a:latin typeface="Arial Black" pitchFamily="34" charset="0"/>
              </a:rPr>
              <a:t>Rp</a:t>
            </a:r>
            <a:r>
              <a:rPr lang="en-US" dirty="0" smtClean="0">
                <a:latin typeface="Arial Black" pitchFamily="34" charset="0"/>
              </a:rPr>
              <a:t>.       124.466.000,00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 Black" pitchFamily="34" charset="0"/>
              </a:rPr>
              <a:t>BIDANG PEMBERDAYAAN		</a:t>
            </a:r>
            <a:r>
              <a:rPr lang="en-US" dirty="0" err="1" smtClean="0">
                <a:latin typeface="Arial Black" pitchFamily="34" charset="0"/>
              </a:rPr>
              <a:t>Rp</a:t>
            </a:r>
            <a:r>
              <a:rPr lang="en-US" dirty="0" smtClean="0">
                <a:latin typeface="Arial Black" pitchFamily="34" charset="0"/>
              </a:rPr>
              <a:t>.       319.276.000,00</a:t>
            </a:r>
          </a:p>
          <a:p>
            <a:pPr>
              <a:lnSpc>
                <a:spcPct val="200000"/>
              </a:lnSpc>
            </a:pPr>
            <a:r>
              <a:rPr lang="en-US" sz="2600" dirty="0" smtClean="0">
                <a:latin typeface="Arial Black" pitchFamily="34" charset="0"/>
              </a:rPr>
              <a:t>BIDANG PENAGGULANGAN BENCANA	</a:t>
            </a:r>
            <a:r>
              <a:rPr lang="en-US" sz="2600" dirty="0" err="1" smtClean="0">
                <a:latin typeface="Arial Black" pitchFamily="34" charset="0"/>
              </a:rPr>
              <a:t>Rp</a:t>
            </a:r>
            <a:r>
              <a:rPr lang="en-US" sz="2600" dirty="0" smtClean="0">
                <a:latin typeface="Arial Black" pitchFamily="34" charset="0"/>
              </a:rPr>
              <a:t>.         15.000.000,00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latin typeface="Arial Black" pitchFamily="34" charset="0"/>
              </a:rPr>
              <a:t>TOTAL BELANJA			Rp.</a:t>
            </a:r>
            <a:r>
              <a:rPr lang="en-US" sz="2800" b="1" i="1" dirty="0" smtClean="0">
                <a:latin typeface="Arial Black" pitchFamily="34" charset="0"/>
              </a:rPr>
              <a:t>1.634.130.000,00</a:t>
            </a:r>
            <a:endParaRPr lang="en-US" sz="2100" dirty="0" smtClean="0">
              <a:latin typeface="Arial Black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300" i="1" dirty="0" smtClean="0">
                <a:latin typeface="Arial Black" pitchFamily="34" charset="0"/>
              </a:rPr>
              <a:t>SURPLUS  PEMBIAYAAN PILKADES	</a:t>
            </a:r>
            <a:r>
              <a:rPr lang="en-US" sz="2600" i="1" dirty="0" err="1" smtClean="0">
                <a:latin typeface="Arial Black" pitchFamily="34" charset="0"/>
              </a:rPr>
              <a:t>Rp</a:t>
            </a:r>
            <a:r>
              <a:rPr lang="en-US" sz="2600" i="1" dirty="0" smtClean="0">
                <a:latin typeface="Arial Black" pitchFamily="34" charset="0"/>
              </a:rPr>
              <a:t>          27.349.000,00</a:t>
            </a:r>
            <a:endParaRPr lang="en-US" sz="2300" i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 pitchFamily="18" charset="0"/>
              </a:rPr>
              <a:t>TOTAL BELANJA		</a:t>
            </a:r>
            <a:r>
              <a:rPr lang="en-US" sz="2800" b="1" dirty="0" err="1" smtClean="0">
                <a:latin typeface="Cooper Black" pitchFamily="18" charset="0"/>
              </a:rPr>
              <a:t>Rp</a:t>
            </a:r>
            <a:r>
              <a:rPr lang="en-US" sz="2800" b="1" dirty="0" smtClean="0">
                <a:latin typeface="Cooper Black" pitchFamily="18" charset="0"/>
              </a:rPr>
              <a:t>. </a:t>
            </a:r>
            <a:r>
              <a:rPr lang="en-US" sz="3200" b="1" dirty="0" smtClean="0">
                <a:latin typeface="Cooper Black" pitchFamily="18" charset="0"/>
              </a:rPr>
              <a:t>1.661.479.000,00</a:t>
            </a:r>
            <a:endParaRPr lang="en-US" sz="3200" b="1" dirty="0">
              <a:latin typeface="Cooper Black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657600" y="4267200"/>
            <a:ext cx="6248400" cy="2590800"/>
          </a:xfrm>
          <a:prstGeom prst="irregularSeal1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51" y="25021"/>
            <a:ext cx="8229600" cy="813179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BIDANG PEMERITAHAN</a:t>
            </a:r>
            <a:endParaRPr lang="en-GB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4122"/>
            <a:ext cx="9143999" cy="6003878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en-US" sz="2800" dirty="0" smtClean="0"/>
              <a:t>BELANJA PENYELENGARAAN SILTAP,TUNJANGAN DAN OPERASIONAL DESA			Rp.473.952.800,00</a:t>
            </a:r>
          </a:p>
          <a:p>
            <a:pPr>
              <a:buClrTx/>
            </a:pPr>
            <a:r>
              <a:rPr lang="en-US" sz="2800" dirty="0" smtClean="0"/>
              <a:t>PENYEDIAAN SARANA PRASARANA PEMERINTAHAN  DESA					</a:t>
            </a:r>
            <a:r>
              <a:rPr lang="en-US" sz="2800" dirty="0" err="1" smtClean="0"/>
              <a:t>Rp</a:t>
            </a:r>
            <a:r>
              <a:rPr lang="en-US" sz="2800" dirty="0" smtClean="0"/>
              <a:t>.  36.839.700,00</a:t>
            </a:r>
          </a:p>
          <a:p>
            <a:pPr>
              <a:buClrTx/>
            </a:pPr>
            <a:r>
              <a:rPr lang="en-US" sz="2800" dirty="0" smtClean="0"/>
              <a:t>PENGELOLAAN ADMINISTRASI KEPENDUDUKAN,PENCATATAN SIPIL,STASTIK DAN KEARSIPAN				</a:t>
            </a:r>
            <a:r>
              <a:rPr lang="en-US" sz="2800" dirty="0" err="1" smtClean="0"/>
              <a:t>Rp</a:t>
            </a:r>
            <a:r>
              <a:rPr lang="en-US" sz="2800" dirty="0" smtClean="0"/>
              <a:t>.    9.440.000,00</a:t>
            </a:r>
          </a:p>
          <a:p>
            <a:pPr>
              <a:buClrTx/>
            </a:pPr>
            <a:r>
              <a:rPr lang="en-US" sz="2800" dirty="0" smtClean="0"/>
              <a:t>PENYELENGGARAAN TATA PRAJA PEMERINTAHAN,PERENCANAAN,KEUANGAN DAN PELAPORAN				Rp.104.011.500,00</a:t>
            </a:r>
          </a:p>
          <a:p>
            <a:pPr>
              <a:buClrTx/>
            </a:pPr>
            <a:r>
              <a:rPr lang="en-US" sz="2800" dirty="0" smtClean="0"/>
              <a:t>SUB BIDANG PERTANAHAN		</a:t>
            </a:r>
            <a:r>
              <a:rPr lang="en-US" sz="2800" dirty="0" err="1" smtClean="0"/>
              <a:t>Rp</a:t>
            </a:r>
            <a:r>
              <a:rPr lang="en-US" sz="2800" dirty="0" smtClean="0"/>
              <a:t>.    9.588.000,00</a:t>
            </a:r>
            <a:endParaRPr lang="en-US" dirty="0" smtClean="0"/>
          </a:p>
          <a:p>
            <a:pPr>
              <a:buClrTx/>
            </a:pPr>
            <a:r>
              <a:rPr lang="en-US" dirty="0" smtClean="0"/>
              <a:t>TOTAL BELANJA	</a:t>
            </a:r>
            <a:r>
              <a:rPr lang="en-US" sz="4400" dirty="0" smtClean="0"/>
              <a:t>Rp.633.832.000,00</a:t>
            </a:r>
            <a:endParaRPr lang="en-GB" sz="4400" dirty="0"/>
          </a:p>
        </p:txBody>
      </p:sp>
      <p:sp>
        <p:nvSpPr>
          <p:cNvPr id="4" name="Double Wave 3"/>
          <p:cNvSpPr/>
          <p:nvPr/>
        </p:nvSpPr>
        <p:spPr>
          <a:xfrm>
            <a:off x="3352800" y="5638800"/>
            <a:ext cx="5105400" cy="990600"/>
          </a:xfrm>
          <a:prstGeom prst="doubleWave">
            <a:avLst>
              <a:gd name="adj1" fmla="val 6250"/>
              <a:gd name="adj2" fmla="val -3475"/>
            </a:avLst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53000" y="685800"/>
            <a:ext cx="5715000" cy="617220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0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BIDANG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PEMBANGUNAN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486400"/>
          </a:xfrm>
        </p:spPr>
        <p:txBody>
          <a:bodyPr/>
          <a:lstStyle/>
          <a:p>
            <a:pPr>
              <a:buClrTx/>
            </a:pPr>
            <a:r>
              <a:rPr lang="en-US" dirty="0" smtClean="0"/>
              <a:t>PEMBANGUNAN SUB.BIDANG PENDIDIKAN 								Rp.88.093.000,00</a:t>
            </a:r>
          </a:p>
          <a:p>
            <a:pPr>
              <a:buClrTx/>
            </a:pPr>
            <a:r>
              <a:rPr lang="en-US" dirty="0" smtClean="0"/>
              <a:t>PEMBANGUNAN SUB.BIDANG KESEHATAN 								Rp.161.575.000,00</a:t>
            </a:r>
          </a:p>
          <a:p>
            <a:pPr>
              <a:buClrTx/>
            </a:pPr>
            <a:r>
              <a:rPr lang="en-US" dirty="0" smtClean="0"/>
              <a:t>PEMBANGUNAN SUB.BIDANG PEKERJAAN UMUM DAN PENATAAN RUANG			</a:t>
            </a:r>
            <a:r>
              <a:rPr lang="en-US" dirty="0" err="1" smtClean="0"/>
              <a:t>Rp</a:t>
            </a:r>
            <a:r>
              <a:rPr lang="en-US" dirty="0" smtClean="0"/>
              <a:t>. 289.532.000,00</a:t>
            </a:r>
          </a:p>
          <a:p>
            <a:pPr>
              <a:buClrTx/>
            </a:pPr>
            <a:r>
              <a:rPr lang="en-US" dirty="0" smtClean="0"/>
              <a:t>PEMBANGUNAN SUB.BIDANG PERHUBUNGAN,KOMUNIKASI DAN INFORMATIKA 							Rp.29.705.000,00</a:t>
            </a:r>
          </a:p>
          <a:p>
            <a:pPr>
              <a:buClrTx/>
            </a:pPr>
            <a:r>
              <a:rPr lang="en-US" sz="3200" dirty="0" smtClean="0"/>
              <a:t>TOTAL BELANJA</a:t>
            </a:r>
            <a:r>
              <a:rPr lang="en-US" sz="4000" dirty="0" smtClean="0"/>
              <a:t>		Rp.568.905.000,00</a:t>
            </a:r>
            <a:endParaRPr lang="en-GB" sz="4000" dirty="0"/>
          </a:p>
        </p:txBody>
      </p:sp>
      <p:sp>
        <p:nvSpPr>
          <p:cNvPr id="4" name="Double Wave 3"/>
          <p:cNvSpPr/>
          <p:nvPr/>
        </p:nvSpPr>
        <p:spPr>
          <a:xfrm>
            <a:off x="4038600" y="4724400"/>
            <a:ext cx="5105400" cy="990600"/>
          </a:xfrm>
          <a:prstGeom prst="doubleWave">
            <a:avLst>
              <a:gd name="adj1" fmla="val 6250"/>
              <a:gd name="adj2" fmla="val -3475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75412" y="710821"/>
            <a:ext cx="5715000" cy="6172200"/>
          </a:xfrm>
          <a:prstGeom prst="ellipse">
            <a:avLst/>
          </a:prstGeom>
          <a:solidFill>
            <a:schemeClr val="accent3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46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BIDANG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PEMBINAAN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102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 smtClean="0"/>
              <a:t>SUB.BIDANG KETENTRAMAN,KETERTIBAN UMUM DAN PERLINDUGAN MASYARAKAT		Rp.2.900.000,00</a:t>
            </a:r>
          </a:p>
          <a:p>
            <a:pPr>
              <a:buClrTx/>
            </a:pPr>
            <a:r>
              <a:rPr lang="en-US" dirty="0" smtClean="0"/>
              <a:t>SUB.BIDANG KEBUDAYAAN DAN KEAGAMAAN 								Rp.13.005.000,00</a:t>
            </a:r>
          </a:p>
          <a:p>
            <a:pPr>
              <a:buClrTx/>
            </a:pPr>
            <a:r>
              <a:rPr lang="en-US" dirty="0" smtClean="0"/>
              <a:t>SUB.BIDANG PEMBANGUNAN LAP.OLAH RAGA (KEPEMUDAAN DAN OLAHRAGA) 	Rp.85.000.000,00</a:t>
            </a:r>
          </a:p>
          <a:p>
            <a:pPr>
              <a:buClrTx/>
            </a:pPr>
            <a:r>
              <a:rPr lang="en-US" dirty="0"/>
              <a:t>SUB.BIDANG </a:t>
            </a:r>
            <a:r>
              <a:rPr lang="en-US" dirty="0" smtClean="0"/>
              <a:t>KEPEMUDAAN </a:t>
            </a:r>
            <a:r>
              <a:rPr lang="en-US" dirty="0"/>
              <a:t>DAN </a:t>
            </a:r>
            <a:r>
              <a:rPr lang="en-US" dirty="0" smtClean="0"/>
              <a:t>OLAHRAGA									Rp.13.370.000,00</a:t>
            </a:r>
          </a:p>
          <a:p>
            <a:pPr>
              <a:buClrTx/>
            </a:pPr>
            <a:r>
              <a:rPr lang="en-US" dirty="0" smtClean="0"/>
              <a:t>SUB BIDANG KELEMBAGAAN MASYARAKAT 									Rp.10.191.000,00</a:t>
            </a:r>
          </a:p>
          <a:p>
            <a:pPr>
              <a:buClrTx/>
            </a:pPr>
            <a:r>
              <a:rPr lang="en-US" sz="3200" dirty="0" smtClean="0"/>
              <a:t>TOTAL BELANJA</a:t>
            </a:r>
            <a:r>
              <a:rPr lang="en-US" sz="4000" dirty="0" smtClean="0"/>
              <a:t>		Rp.124.466.000,00</a:t>
            </a:r>
            <a:endParaRPr lang="en-GB" sz="4000" dirty="0"/>
          </a:p>
        </p:txBody>
      </p:sp>
      <p:sp>
        <p:nvSpPr>
          <p:cNvPr id="4" name="Double Wave 3"/>
          <p:cNvSpPr/>
          <p:nvPr/>
        </p:nvSpPr>
        <p:spPr>
          <a:xfrm>
            <a:off x="4038600" y="5181600"/>
            <a:ext cx="5105400" cy="990600"/>
          </a:xfrm>
          <a:prstGeom prst="doubleWave">
            <a:avLst>
              <a:gd name="adj1" fmla="val 6250"/>
              <a:gd name="adj2" fmla="val -3475"/>
            </a:avLst>
          </a:prstGeom>
          <a:solidFill>
            <a:schemeClr val="accent4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575412" y="710821"/>
            <a:ext cx="5715000" cy="6172200"/>
          </a:xfrm>
          <a:prstGeom prst="ellipse">
            <a:avLst/>
          </a:prstGeom>
          <a:solidFill>
            <a:schemeClr val="accent4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1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7"/>
            <a:ext cx="8229600" cy="914400"/>
          </a:xfrm>
        </p:spPr>
        <p:txBody>
          <a:bodyPr/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BIDANG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PEMBERDAYAAN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89120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sz="2800" dirty="0" smtClean="0"/>
              <a:t>SUB.BIDANG PENINGKATAN KAPASITAS APARATUR DESA 					Rp.50.635.000,00</a:t>
            </a:r>
          </a:p>
          <a:p>
            <a:pPr marL="0" indent="0">
              <a:buClrTx/>
              <a:buNone/>
            </a:pPr>
            <a:endParaRPr lang="en-US" sz="2800" dirty="0" smtClean="0"/>
          </a:p>
          <a:p>
            <a:pPr>
              <a:buClrTx/>
            </a:pPr>
            <a:r>
              <a:rPr lang="en-US" sz="2800" dirty="0" smtClean="0"/>
              <a:t>SUB.BIDANG KOPERASI,USAHA MIKRO KECIL DAN MENENGAH ( UMKM )</a:t>
            </a:r>
          </a:p>
          <a:p>
            <a:pPr marL="0" indent="0">
              <a:buClrTx/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latin typeface="Informal Roman" panose="030604020304060B0204" pitchFamily="66" charset="0"/>
              </a:rPr>
              <a:t>PEMBANGUNAN GEDUNG KOPERASI DESA </a:t>
            </a:r>
            <a:r>
              <a:rPr lang="en-US" sz="2800" dirty="0" smtClean="0"/>
              <a:t>								Rp.268.641.000,00</a:t>
            </a:r>
            <a:endParaRPr lang="en-GB" sz="2800" dirty="0"/>
          </a:p>
          <a:p>
            <a:pPr marL="0" indent="0">
              <a:buClrTx/>
              <a:buNone/>
            </a:pPr>
            <a:endParaRPr lang="en-US" sz="2800" dirty="0" smtClean="0"/>
          </a:p>
          <a:p>
            <a:pPr marL="0" indent="0">
              <a:buClrTx/>
              <a:buNone/>
            </a:pPr>
            <a:r>
              <a:rPr lang="en-US" sz="2800" dirty="0" smtClean="0"/>
              <a:t>TOTAL BELANJA		</a:t>
            </a:r>
            <a:r>
              <a:rPr lang="en-US" sz="4800" dirty="0" smtClean="0"/>
              <a:t>Rp.319.276.000,00</a:t>
            </a:r>
            <a:endParaRPr lang="en-GB" sz="2800" dirty="0"/>
          </a:p>
        </p:txBody>
      </p:sp>
      <p:sp>
        <p:nvSpPr>
          <p:cNvPr id="4" name="Double Wave 3"/>
          <p:cNvSpPr/>
          <p:nvPr/>
        </p:nvSpPr>
        <p:spPr>
          <a:xfrm>
            <a:off x="3309175" y="4733245"/>
            <a:ext cx="5406788" cy="953911"/>
          </a:xfrm>
          <a:prstGeom prst="doubleWave">
            <a:avLst>
              <a:gd name="adj1" fmla="val 6250"/>
              <a:gd name="adj2" fmla="val -3475"/>
            </a:avLst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495800" y="762000"/>
            <a:ext cx="6052375" cy="5943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7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40" y="91189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BIDANG </a:t>
            </a:r>
            <a:r>
              <a:rPr lang="en-U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nard MT Condensed" panose="02050806060905020404" pitchFamily="18" charset="0"/>
              </a:rPr>
              <a:t>PENANGGULANGAN BENCANA,DARURAT DAN MENDESAK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sz="3600" dirty="0" smtClean="0"/>
              <a:t>SUB.BIDANG PENANGGULANGAN BENCANA			Rp.15.000.000,00</a:t>
            </a:r>
          </a:p>
          <a:p>
            <a:pPr marL="0" indent="0">
              <a:buClrTx/>
              <a:buNone/>
            </a:pPr>
            <a:endParaRPr lang="en-US" sz="3600" dirty="0" smtClean="0"/>
          </a:p>
          <a:p>
            <a:pPr marL="0" indent="0">
              <a:buClrTx/>
              <a:buNone/>
            </a:pPr>
            <a:r>
              <a:rPr lang="en-US" sz="3600" dirty="0" smtClean="0"/>
              <a:t>TOTAL BELANJA 					 			</a:t>
            </a:r>
            <a:r>
              <a:rPr lang="en-US" sz="5400" b="1" dirty="0" smtClean="0"/>
              <a:t>Rp.15.000.000,00</a:t>
            </a:r>
            <a:endParaRPr lang="en-GB" sz="5400" b="1" dirty="0"/>
          </a:p>
        </p:txBody>
      </p:sp>
      <p:sp>
        <p:nvSpPr>
          <p:cNvPr id="4" name="Double Wave 3"/>
          <p:cNvSpPr/>
          <p:nvPr/>
        </p:nvSpPr>
        <p:spPr>
          <a:xfrm>
            <a:off x="990600" y="4876800"/>
            <a:ext cx="6248400" cy="1143000"/>
          </a:xfrm>
          <a:prstGeom prst="doubleWave">
            <a:avLst>
              <a:gd name="adj1" fmla="val 6250"/>
              <a:gd name="adj2" fmla="val -3475"/>
            </a:avLst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810000" y="685800"/>
            <a:ext cx="6052375" cy="5943600"/>
          </a:xfrm>
          <a:prstGeom prst="ellipse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1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991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elay 2"/>
          <p:cNvSpPr/>
          <p:nvPr/>
        </p:nvSpPr>
        <p:spPr bwMode="auto">
          <a:xfrm>
            <a:off x="0" y="3886200"/>
            <a:ext cx="9144000" cy="3764280"/>
          </a:xfrm>
          <a:prstGeom prst="flowChartDelay">
            <a:avLst/>
          </a:prstGeom>
          <a:gradFill>
            <a:gsLst>
              <a:gs pos="0">
                <a:srgbClr val="FFC000">
                  <a:alpha val="0"/>
                </a:srgbClr>
              </a:gs>
              <a:gs pos="84000">
                <a:schemeClr val="accent3">
                  <a:lumMod val="75000"/>
                  <a:alpha val="90000"/>
                </a:schemeClr>
              </a:gs>
            </a:gsLst>
            <a:lin ang="30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85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POWER POINT PENGGUNAAN DANA DESA TAHUN 2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6106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361" name="Rectangle 1"/>
          <p:cNvSpPr>
            <a:spLocks/>
          </p:cNvSpPr>
          <p:nvPr/>
        </p:nvSpPr>
        <p:spPr bwMode="auto">
          <a:xfrm>
            <a:off x="1925924" y="1512754"/>
            <a:ext cx="1739914" cy="145799"/>
          </a:xfrm>
          <a:prstGeom prst="rect">
            <a:avLst/>
          </a:prstGeom>
          <a:gradFill>
            <a:gsLst>
              <a:gs pos="83000">
                <a:schemeClr val="accent4"/>
              </a:gs>
              <a:gs pos="12000">
                <a:schemeClr val="accent3"/>
              </a:gs>
            </a:gsLst>
            <a:lin ang="10800000" scaled="0"/>
          </a:gradFill>
          <a:ln>
            <a:noFill/>
          </a:ln>
          <a:ex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611561" y="810713"/>
            <a:ext cx="4548735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800" b="1" smtClean="0">
                <a:solidFill>
                  <a:srgbClr val="FFFFFF"/>
                </a:solidFill>
                <a:latin typeface="Courier New" panose="02070309020205020404" pitchFamily="49" charset="0"/>
                <a:ea typeface="Lato Black" charset="0"/>
                <a:cs typeface="Courier New" panose="02070309020205020404" pitchFamily="49" charset="0"/>
                <a:sym typeface="Montserrat-Bold" charset="0"/>
              </a:rPr>
              <a:t>S O S I A L I S A S I</a:t>
            </a:r>
            <a:endParaRPr lang="en-US" sz="2800" b="1" dirty="0">
              <a:solidFill>
                <a:srgbClr val="FFFFFF"/>
              </a:solidFill>
              <a:latin typeface="Courier New" panose="02070309020205020404" pitchFamily="49" charset="0"/>
              <a:ea typeface="Lato Black" charset="0"/>
              <a:cs typeface="Courier New" panose="02070309020205020404" pitchFamily="49" charset="0"/>
              <a:sym typeface="Montserrat-Bold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5364636" y="3717033"/>
            <a:ext cx="3311821" cy="144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Rancangan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Peraturan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Desa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Gemaharjo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Kecamatan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Watulimo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Kabupaten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200" i="1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Trenggalek</a:t>
            </a:r>
            <a:r>
              <a:rPr lang="en-US" sz="1200" i="1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:</a:t>
            </a:r>
          </a:p>
          <a:p>
            <a:pPr>
              <a:lnSpc>
                <a:spcPct val="130000"/>
              </a:lnSpc>
            </a:pPr>
            <a:endParaRPr lang="en-US" sz="1200" i="1" dirty="0">
              <a:solidFill>
                <a:schemeClr val="bg1"/>
              </a:solidFill>
              <a:latin typeface="Leelawadee UI Semilight" panose="020B0402040204020203" pitchFamily="34" charset="-34"/>
              <a:ea typeface="Lato" charset="0"/>
              <a:cs typeface="Leelawadee UI Semilight" panose="020B0402040204020203" pitchFamily="34" charset="-34"/>
              <a:sym typeface="Montserrat-Regular" charset="0"/>
            </a:endParaRP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Penetapan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Besaran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Dana Transfer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ke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Desa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Tahun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2019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Pedoman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Pelaksanaan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Dana Transfer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ke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Desa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Tahun</a:t>
            </a:r>
            <a:r>
              <a:rPr lang="en-US" sz="1600" dirty="0" smtClean="0">
                <a:solidFill>
                  <a:schemeClr val="bg1"/>
                </a:solidFill>
                <a:latin typeface="Leelawadee UI Semilight" panose="020B0402040204020203" pitchFamily="34" charset="-34"/>
                <a:ea typeface="Lato" charset="0"/>
                <a:cs typeface="Leelawadee UI Semilight" panose="020B0402040204020203" pitchFamily="34" charset="-34"/>
                <a:sym typeface="Montserrat-Regular" charset="0"/>
              </a:rPr>
              <a:t> 2019</a:t>
            </a:r>
          </a:p>
          <a:p>
            <a:pPr algn="l">
              <a:lnSpc>
                <a:spcPct val="130000"/>
              </a:lnSpc>
            </a:pPr>
            <a:endParaRPr lang="en-US" sz="1600" dirty="0" smtClean="0">
              <a:solidFill>
                <a:schemeClr val="bg1"/>
              </a:solidFill>
              <a:latin typeface="Leelawadee UI Semilight" panose="020B0402040204020203" pitchFamily="34" charset="-34"/>
              <a:ea typeface="Lato" charset="0"/>
              <a:cs typeface="Leelawadee UI Semilight" panose="020B0402040204020203" pitchFamily="34" charset="-34"/>
              <a:sym typeface="Montserrat-Regular" charset="0"/>
            </a:endParaRPr>
          </a:p>
          <a:p>
            <a:pPr algn="l">
              <a:lnSpc>
                <a:spcPct val="130000"/>
              </a:lnSpc>
            </a:pPr>
            <a:endParaRPr lang="en-US" sz="1600" dirty="0">
              <a:solidFill>
                <a:schemeClr val="bg1"/>
              </a:solidFill>
              <a:latin typeface="Leelawadee UI Semilight" panose="020B0402040204020203" pitchFamily="34" charset="-34"/>
              <a:ea typeface="Lato" charset="0"/>
              <a:cs typeface="Leelawadee UI Semilight" panose="020B0402040204020203" pitchFamily="34" charset="-34"/>
              <a:sym typeface="Montserrat-Regular" charset="0"/>
            </a:endParaRPr>
          </a:p>
        </p:txBody>
      </p:sp>
      <p:sp>
        <p:nvSpPr>
          <p:cNvPr id="17" name="AutoShape 1"/>
          <p:cNvSpPr>
            <a:spLocks/>
          </p:cNvSpPr>
          <p:nvPr/>
        </p:nvSpPr>
        <p:spPr bwMode="auto">
          <a:xfrm rot="10800000">
            <a:off x="924820" y="-531"/>
            <a:ext cx="3738355" cy="47283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0995" y="16077"/>
                </a:moveTo>
                <a:lnTo>
                  <a:pt x="16405" y="16077"/>
                </a:lnTo>
                <a:cubicBezTo>
                  <a:pt x="16063" y="16077"/>
                  <a:pt x="15908" y="14209"/>
                  <a:pt x="15908" y="11762"/>
                </a:cubicBezTo>
                <a:cubicBezTo>
                  <a:pt x="15908" y="9312"/>
                  <a:pt x="15908" y="6958"/>
                  <a:pt x="15908" y="6958"/>
                </a:cubicBezTo>
                <a:cubicBezTo>
                  <a:pt x="15908" y="1488"/>
                  <a:pt x="15576" y="0"/>
                  <a:pt x="15116" y="0"/>
                </a:cubicBezTo>
                <a:lnTo>
                  <a:pt x="6484" y="0"/>
                </a:lnTo>
                <a:cubicBezTo>
                  <a:pt x="5984" y="0"/>
                  <a:pt x="5692" y="1488"/>
                  <a:pt x="5692" y="6958"/>
                </a:cubicBezTo>
                <a:cubicBezTo>
                  <a:pt x="5692" y="6958"/>
                  <a:pt x="5692" y="9312"/>
                  <a:pt x="5692" y="11762"/>
                </a:cubicBezTo>
                <a:cubicBezTo>
                  <a:pt x="5692" y="14209"/>
                  <a:pt x="5537" y="16077"/>
                  <a:pt x="5195" y="16077"/>
                </a:cubicBezTo>
                <a:lnTo>
                  <a:pt x="606" y="16077"/>
                </a:lnTo>
                <a:cubicBezTo>
                  <a:pt x="249" y="16077"/>
                  <a:pt x="0" y="16654"/>
                  <a:pt x="0" y="20397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20397"/>
                </a:lnTo>
                <a:cubicBezTo>
                  <a:pt x="21600" y="16654"/>
                  <a:pt x="21352" y="16077"/>
                  <a:pt x="20995" y="16077"/>
                </a:cubicBezTo>
                <a:close/>
                <a:moveTo>
                  <a:pt x="20995" y="16077"/>
                </a:moveTo>
              </a:path>
            </a:pathLst>
          </a:custGeom>
          <a:gradFill>
            <a:gsLst>
              <a:gs pos="83000">
                <a:schemeClr val="accent4"/>
              </a:gs>
              <a:gs pos="12000">
                <a:schemeClr val="accent3"/>
              </a:gs>
            </a:gsLst>
            <a:lin ang="0" scaled="0"/>
          </a:gra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334000" y="3733800"/>
            <a:ext cx="309343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20492" y="609339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Disampaikan</a:t>
            </a:r>
            <a:r>
              <a:rPr lang="en-US" sz="1400" b="1" i="1" dirty="0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 </a:t>
            </a:r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oleh</a:t>
            </a:r>
            <a:r>
              <a:rPr lang="en-US" sz="1400" b="1" i="1" dirty="0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 :</a:t>
            </a:r>
          </a:p>
          <a:p>
            <a:pPr algn="l"/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Bagian</a:t>
            </a:r>
            <a:r>
              <a:rPr lang="en-US" sz="1400" b="1" i="1" dirty="0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 </a:t>
            </a:r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Kaur</a:t>
            </a:r>
            <a:r>
              <a:rPr lang="en-US" sz="1400" b="1" i="1" dirty="0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 </a:t>
            </a:r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Keuangan</a:t>
            </a:r>
            <a:r>
              <a:rPr lang="en-US" sz="1400" b="1" i="1" dirty="0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 </a:t>
            </a:r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Desa</a:t>
            </a:r>
            <a:r>
              <a:rPr lang="en-US" sz="1400" b="1" i="1" dirty="0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 </a:t>
            </a:r>
            <a:r>
              <a:rPr lang="en-US" sz="1400" b="1" i="1" dirty="0" err="1" smtClean="0">
                <a:solidFill>
                  <a:srgbClr val="FFC000"/>
                </a:solidFill>
                <a:latin typeface="Chaparral Pro Light" pitchFamily="18" charset="0"/>
                <a:cs typeface="Courier New" panose="02070309020205020404" pitchFamily="49" charset="0"/>
              </a:rPr>
              <a:t>Gemaharjo</a:t>
            </a:r>
            <a:endParaRPr lang="en-US" sz="1400" b="1" i="1" dirty="0">
              <a:solidFill>
                <a:srgbClr val="FFC000"/>
              </a:solidFill>
              <a:latin typeface="Chaparral Pro Light" pitchFamily="18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F:\New folder (2)\IMG_20180927_132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5257800" cy="3352800"/>
          </a:xfrm>
          <a:prstGeom prst="rect">
            <a:avLst/>
          </a:prstGeom>
          <a:noFill/>
        </p:spPr>
      </p:pic>
      <p:pic>
        <p:nvPicPr>
          <p:cNvPr id="1027" name="Picture 3" descr="F:\New folder (2)\IMG_20180926_143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04800"/>
            <a:ext cx="36576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b="1" dirty="0" smtClean="0"/>
              <a:t>RENCANA PEMBANGUNAN FISIK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RABAT JALAN RT.01 RW.01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24.373.000,00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RABAT JALAN RT.02 RW.01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15.500.000,00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RABAT JALAN RT.22 RW.04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86.000.000,00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RABAT JALAN RT.25 RW.01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15.500.000,00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RABAT JALAN RT.28 RW.02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21.934.000,00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GEDUNG KOPERASI RT.20 RW.06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268.641.000,00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GEDUNG TK.RT.11 RW.03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39.550.000,00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PEMBANGUNAN LAPANGAN RT.03 RW.01		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 85.000.000,00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TOTAL BELANJA 		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i="1" dirty="0" smtClean="0">
                <a:latin typeface="Arial" pitchFamily="34" charset="0"/>
                <a:cs typeface="Arial" pitchFamily="34" charset="0"/>
              </a:rPr>
              <a:t>556.498.000,00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elay 2"/>
          <p:cNvSpPr/>
          <p:nvPr/>
        </p:nvSpPr>
        <p:spPr bwMode="auto">
          <a:xfrm>
            <a:off x="17060" y="-76200"/>
            <a:ext cx="3487929" cy="6934200"/>
          </a:xfrm>
          <a:prstGeom prst="flowChartDelay">
            <a:avLst/>
          </a:prstGeom>
          <a:gradFill>
            <a:gsLst>
              <a:gs pos="0">
                <a:srgbClr val="FFC000">
                  <a:alpha val="0"/>
                </a:srgbClr>
              </a:gs>
              <a:gs pos="84000">
                <a:schemeClr val="accent3">
                  <a:lumMod val="75000"/>
                  <a:alpha val="90000"/>
                </a:schemeClr>
              </a:gs>
            </a:gsLst>
            <a:lin ang="30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04800" y="304801"/>
          <a:ext cx="85344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00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lay 2"/>
          <p:cNvSpPr/>
          <p:nvPr/>
        </p:nvSpPr>
        <p:spPr bwMode="auto">
          <a:xfrm>
            <a:off x="0" y="0"/>
            <a:ext cx="2819400" cy="6858000"/>
          </a:xfrm>
          <a:prstGeom prst="flowChartDelay">
            <a:avLst/>
          </a:prstGeom>
          <a:gradFill>
            <a:gsLst>
              <a:gs pos="0">
                <a:srgbClr val="FFC000"/>
              </a:gs>
              <a:gs pos="84000">
                <a:schemeClr val="accent3">
                  <a:lumMod val="75000"/>
                  <a:alpha val="90000"/>
                </a:schemeClr>
              </a:gs>
            </a:gsLst>
            <a:lin ang="30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263115" y="1802747"/>
            <a:ext cx="1942468" cy="39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 dirty="0" smtClean="0">
                <a:solidFill>
                  <a:srgbClr val="FFC000"/>
                </a:solidFill>
                <a:latin typeface="Copperplate Gothic Bold" panose="020E0705020206020404" pitchFamily="34" charset="0"/>
                <a:ea typeface="Lato" charset="0"/>
                <a:cs typeface="Lato" charset="0"/>
                <a:sym typeface="Montserrat-Bold" charset="0"/>
              </a:rPr>
              <a:t>DANA DESA </a:t>
            </a:r>
          </a:p>
          <a:p>
            <a:pPr algn="l"/>
            <a:r>
              <a:rPr lang="en-US" sz="16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UNTUK BIDANG</a:t>
            </a:r>
          </a:p>
          <a:p>
            <a:pPr algn="l"/>
            <a:r>
              <a:rPr lang="en-US" sz="1600" b="1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PELAKSANAAN PEMBANGUNAN</a:t>
            </a:r>
          </a:p>
          <a:p>
            <a:pPr algn="l"/>
            <a:r>
              <a:rPr lang="en-US" sz="1800" b="1" dirty="0" smtClean="0">
                <a:solidFill>
                  <a:schemeClr val="accent5"/>
                </a:solidFill>
                <a:latin typeface="Courier New" panose="02070309020205020404" pitchFamily="49" charset="0"/>
                <a:ea typeface="Lato" charset="0"/>
                <a:cs typeface="Courier New" panose="02070309020205020404" pitchFamily="49" charset="0"/>
                <a:sym typeface="Montserrat-Bold" charset="0"/>
              </a:rPr>
              <a:t>114 </a:t>
            </a:r>
            <a:r>
              <a:rPr lang="en-US" sz="1800" b="1" dirty="0" err="1" smtClean="0">
                <a:solidFill>
                  <a:schemeClr val="accent5"/>
                </a:solidFill>
                <a:latin typeface="Courier New" panose="02070309020205020404" pitchFamily="49" charset="0"/>
                <a:ea typeface="Lato" charset="0"/>
                <a:cs typeface="Courier New" panose="02070309020205020404" pitchFamily="49" charset="0"/>
                <a:sym typeface="Montserrat-Bold" charset="0"/>
              </a:rPr>
              <a:t>kegiatan</a:t>
            </a:r>
            <a:endParaRPr lang="en-US" sz="1800" b="1" dirty="0">
              <a:solidFill>
                <a:schemeClr val="accent5"/>
              </a:solidFill>
              <a:latin typeface="Courier New" panose="02070309020205020404" pitchFamily="49" charset="0"/>
              <a:ea typeface="Lato" charset="0"/>
              <a:cs typeface="Courier New" panose="02070309020205020404" pitchFamily="49" charset="0"/>
              <a:sym typeface="Montserrat-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6801" y="146980"/>
            <a:ext cx="6852800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33206" marR="154175" indent="-171450" algn="l">
              <a:spcBef>
                <a:spcPts val="231"/>
              </a:spcBef>
              <a:buFont typeface="Arial" panose="020B0604020202020204" pitchFamily="34" charset="0"/>
              <a:buChar char="•"/>
              <a:tabLst>
                <a:tab pos="217659" algn="l"/>
              </a:tabLst>
            </a:pPr>
            <a:r>
              <a:rPr lang="en-US" sz="1300" spc="-3" dirty="0" err="1">
                <a:latin typeface="+mn-lt"/>
                <a:cs typeface="Century Gothic"/>
              </a:rPr>
              <a:t>lingkungan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dirty="0" err="1">
                <a:latin typeface="+mn-lt"/>
                <a:cs typeface="Century Gothic"/>
              </a:rPr>
              <a:t>pemukiman</a:t>
            </a:r>
            <a:r>
              <a:rPr lang="en-US" sz="1300" dirty="0">
                <a:latin typeface="+mn-lt"/>
                <a:cs typeface="Century Gothic"/>
              </a:rPr>
              <a:t>, </a:t>
            </a:r>
            <a:r>
              <a:rPr lang="en-US" sz="1300" spc="-3" dirty="0" err="1">
                <a:latin typeface="+mn-lt"/>
                <a:cs typeface="Century Gothic"/>
              </a:rPr>
              <a:t>antara</a:t>
            </a:r>
            <a:r>
              <a:rPr lang="en-US" sz="1300" spc="-3" dirty="0">
                <a:latin typeface="+mn-lt"/>
                <a:cs typeface="Century Gothic"/>
              </a:rPr>
              <a:t> lain </a:t>
            </a:r>
            <a:r>
              <a:rPr lang="en-US" sz="1300" dirty="0" err="1">
                <a:latin typeface="+mn-lt"/>
                <a:cs typeface="Century Gothic"/>
              </a:rPr>
              <a:t>pembangunan</a:t>
            </a:r>
            <a:r>
              <a:rPr lang="en-US" sz="1300" dirty="0">
                <a:latin typeface="+mn-lt"/>
                <a:cs typeface="Century Gothic"/>
              </a:rPr>
              <a:t> </a:t>
            </a:r>
            <a:r>
              <a:rPr lang="en-US" sz="1300" dirty="0" err="1">
                <a:latin typeface="+mn-lt"/>
                <a:cs typeface="Century Gothic"/>
              </a:rPr>
              <a:t>rumah</a:t>
            </a:r>
            <a:r>
              <a:rPr lang="en-US" sz="1300" dirty="0">
                <a:latin typeface="+mn-lt"/>
                <a:cs typeface="Century Gothic"/>
              </a:rPr>
              <a:t> </a:t>
            </a:r>
            <a:r>
              <a:rPr lang="en-US" sz="1300" dirty="0" err="1">
                <a:latin typeface="+mn-lt"/>
                <a:cs typeface="Century Gothic"/>
              </a:rPr>
              <a:t>sehat</a:t>
            </a:r>
            <a:r>
              <a:rPr lang="en-US" sz="1300" dirty="0">
                <a:latin typeface="+mn-lt"/>
                <a:cs typeface="Century Gothic"/>
              </a:rPr>
              <a:t>, </a:t>
            </a:r>
            <a:r>
              <a:rPr lang="en-US" sz="1300" spc="-3" dirty="0" smtClean="0">
                <a:latin typeface="+mn-lt"/>
                <a:cs typeface="Century Gothic"/>
              </a:rPr>
              <a:t>air </a:t>
            </a:r>
            <a:r>
              <a:rPr lang="en-US" sz="1300" spc="-3" dirty="0" err="1" smtClean="0">
                <a:latin typeface="+mn-lt"/>
                <a:cs typeface="Century Gothic"/>
              </a:rPr>
              <a:t>bersih</a:t>
            </a:r>
            <a:r>
              <a:rPr lang="en-US" sz="1300" spc="-3" dirty="0" smtClean="0">
                <a:latin typeface="+mn-lt"/>
                <a:cs typeface="Century Gothic"/>
              </a:rPr>
              <a:t>, </a:t>
            </a:r>
            <a:r>
              <a:rPr lang="en-US" sz="1300" spc="-3" dirty="0" err="1" smtClean="0">
                <a:latin typeface="+mn-lt"/>
                <a:cs typeface="Century Gothic"/>
              </a:rPr>
              <a:t>sanitasi</a:t>
            </a:r>
            <a:r>
              <a:rPr lang="en-US" sz="1300" spc="-3" dirty="0" smtClean="0">
                <a:latin typeface="+mn-lt"/>
                <a:cs typeface="Century Gothic"/>
              </a:rPr>
              <a:t>, </a:t>
            </a:r>
            <a:r>
              <a:rPr lang="en-US" sz="1300" spc="-3" dirty="0" err="1" smtClean="0">
                <a:latin typeface="+mn-lt"/>
                <a:cs typeface="Century Gothic"/>
              </a:rPr>
              <a:t>drainase</a:t>
            </a:r>
            <a:r>
              <a:rPr lang="en-US" sz="1300" spc="-3" dirty="0" smtClean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dan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tempat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pembuangan</a:t>
            </a:r>
            <a:r>
              <a:rPr lang="en-US" sz="1300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sampah</a:t>
            </a:r>
            <a:r>
              <a:rPr lang="en-US" sz="1300" spc="-3" dirty="0">
                <a:latin typeface="+mn-lt"/>
                <a:cs typeface="Century Gothic"/>
              </a:rPr>
              <a:t>;</a:t>
            </a:r>
            <a:endParaRPr lang="en-US" sz="1300" dirty="0">
              <a:latin typeface="+mn-lt"/>
              <a:cs typeface="Century Gothic"/>
            </a:endParaRPr>
          </a:p>
          <a:p>
            <a:pPr marL="233206" indent="-171450" algn="l">
              <a:buFont typeface="Arial" panose="020B0604020202020204" pitchFamily="34" charset="0"/>
              <a:buChar char="•"/>
              <a:tabLst>
                <a:tab pos="217659" algn="l"/>
              </a:tabLst>
            </a:pPr>
            <a:r>
              <a:rPr lang="en-US" sz="1300" dirty="0" err="1">
                <a:latin typeface="+mn-lt"/>
                <a:cs typeface="Century Gothic"/>
              </a:rPr>
              <a:t>transportasi</a:t>
            </a:r>
            <a:r>
              <a:rPr lang="en-US" sz="1300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antara</a:t>
            </a:r>
            <a:r>
              <a:rPr lang="en-US" sz="1300" spc="-3" dirty="0">
                <a:latin typeface="+mn-lt"/>
                <a:cs typeface="Century Gothic"/>
              </a:rPr>
              <a:t> lain </a:t>
            </a:r>
            <a:r>
              <a:rPr lang="en-US" sz="1300" spc="-3" dirty="0" err="1">
                <a:latin typeface="+mn-lt"/>
                <a:cs typeface="Century Gothic"/>
              </a:rPr>
              <a:t>jalan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dirty="0" err="1">
                <a:latin typeface="+mn-lt"/>
                <a:cs typeface="Century Gothic"/>
              </a:rPr>
              <a:t>pemukiman</a:t>
            </a:r>
            <a:r>
              <a:rPr lang="en-US" sz="1300" dirty="0">
                <a:latin typeface="+mn-lt"/>
                <a:cs typeface="Century Gothic"/>
              </a:rPr>
              <a:t>, </a:t>
            </a:r>
            <a:r>
              <a:rPr lang="en-US" sz="1300" spc="-3" dirty="0" err="1">
                <a:latin typeface="+mn-lt"/>
                <a:cs typeface="Century Gothic"/>
              </a:rPr>
              <a:t>jalan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desa</a:t>
            </a:r>
            <a:r>
              <a:rPr lang="en-US" sz="1300" spc="-3" dirty="0">
                <a:latin typeface="+mn-lt"/>
                <a:cs typeface="Century Gothic"/>
              </a:rPr>
              <a:t>, </a:t>
            </a:r>
            <a:r>
              <a:rPr lang="en-US" sz="1300" dirty="0" err="1">
                <a:latin typeface="+mn-lt"/>
                <a:cs typeface="Century Gothic"/>
              </a:rPr>
              <a:t>jembatan</a:t>
            </a:r>
            <a:r>
              <a:rPr lang="en-US" sz="1300" dirty="0">
                <a:latin typeface="+mn-lt"/>
                <a:cs typeface="Century Gothic"/>
              </a:rPr>
              <a:t> </a:t>
            </a:r>
            <a:r>
              <a:rPr lang="en-US" sz="1300" spc="-3" dirty="0" err="1" smtClean="0">
                <a:latin typeface="+mn-lt"/>
                <a:cs typeface="Century Gothic"/>
              </a:rPr>
              <a:t>desa</a:t>
            </a:r>
            <a:r>
              <a:rPr lang="en-US" sz="1300" dirty="0" smtClean="0">
                <a:latin typeface="+mn-lt"/>
                <a:cs typeface="Century Gothic"/>
              </a:rPr>
              <a:t>;</a:t>
            </a:r>
            <a:endParaRPr lang="en-US" sz="1300" dirty="0">
              <a:latin typeface="+mn-lt"/>
              <a:cs typeface="Century Gothic"/>
            </a:endParaRPr>
          </a:p>
          <a:p>
            <a:pPr marL="233206" indent="-171450" algn="l">
              <a:buFont typeface="Arial" panose="020B0604020202020204" pitchFamily="34" charset="0"/>
              <a:buChar char="•"/>
              <a:tabLst>
                <a:tab pos="217659" algn="l"/>
              </a:tabLst>
            </a:pPr>
            <a:r>
              <a:rPr lang="en-US" sz="1300" spc="-3" dirty="0" err="1">
                <a:latin typeface="+mn-lt"/>
                <a:cs typeface="Century Gothic"/>
              </a:rPr>
              <a:t>informasi</a:t>
            </a:r>
            <a:r>
              <a:rPr lang="en-US" sz="1300" spc="-3" dirty="0">
                <a:latin typeface="+mn-lt"/>
                <a:cs typeface="Century Gothic"/>
              </a:rPr>
              <a:t> &amp;</a:t>
            </a:r>
            <a:r>
              <a:rPr lang="en-US" sz="1300" spc="-3" dirty="0" smtClean="0">
                <a:latin typeface="+mn-lt"/>
                <a:cs typeface="Century Gothic"/>
              </a:rPr>
              <a:t> </a:t>
            </a:r>
            <a:r>
              <a:rPr lang="en-US" sz="1300" dirty="0" err="1">
                <a:latin typeface="+mn-lt"/>
                <a:cs typeface="Century Gothic"/>
              </a:rPr>
              <a:t>komunikasi</a:t>
            </a:r>
            <a:r>
              <a:rPr lang="en-US" sz="1300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antara</a:t>
            </a:r>
            <a:r>
              <a:rPr lang="en-US" sz="1300" spc="-3" dirty="0">
                <a:latin typeface="+mn-lt"/>
                <a:cs typeface="Century Gothic"/>
              </a:rPr>
              <a:t> lain </a:t>
            </a:r>
            <a:r>
              <a:rPr lang="en-US" sz="1300" spc="-3" dirty="0" err="1">
                <a:latin typeface="+mn-lt"/>
                <a:cs typeface="Century Gothic"/>
              </a:rPr>
              <a:t>jaringan</a:t>
            </a:r>
            <a:r>
              <a:rPr lang="en-US" sz="1300" spc="-3" dirty="0">
                <a:latin typeface="+mn-lt"/>
                <a:cs typeface="Century Gothic"/>
              </a:rPr>
              <a:t> internet</a:t>
            </a:r>
            <a:r>
              <a:rPr lang="en-US" sz="1300" spc="-3" dirty="0" smtClean="0">
                <a:latin typeface="+mn-lt"/>
                <a:cs typeface="Century Gothic"/>
              </a:rPr>
              <a:t>,</a:t>
            </a:r>
            <a:r>
              <a:rPr lang="en-US" sz="1300" dirty="0" smtClean="0">
                <a:latin typeface="+mn-lt"/>
                <a:cs typeface="Century Gothic"/>
              </a:rPr>
              <a:t> </a:t>
            </a:r>
            <a:r>
              <a:rPr lang="en-US" sz="1300" spc="-3" dirty="0">
                <a:latin typeface="+mn-lt"/>
                <a:cs typeface="Century Gothic"/>
              </a:rPr>
              <a:t>website</a:t>
            </a:r>
            <a:r>
              <a:rPr lang="en-US" sz="1300" spc="-17" dirty="0">
                <a:latin typeface="+mn-lt"/>
                <a:cs typeface="Century Gothic"/>
              </a:rPr>
              <a:t> </a:t>
            </a:r>
            <a:r>
              <a:rPr lang="en-US" sz="1300" spc="-3" dirty="0" err="1" smtClean="0">
                <a:latin typeface="+mn-lt"/>
                <a:cs typeface="Century Gothic"/>
              </a:rPr>
              <a:t>desa</a:t>
            </a:r>
            <a:r>
              <a:rPr lang="en-US" sz="1300" spc="-3" dirty="0" smtClean="0">
                <a:latin typeface="+mn-lt"/>
                <a:cs typeface="Century Gothic"/>
              </a:rPr>
              <a:t>, </a:t>
            </a:r>
            <a:r>
              <a:rPr lang="en-US" sz="1300" spc="-3" dirty="0" err="1" smtClean="0">
                <a:latin typeface="+mn-lt"/>
                <a:cs typeface="Century Gothic"/>
              </a:rPr>
              <a:t>pengembangan</a:t>
            </a:r>
            <a:r>
              <a:rPr lang="en-US" sz="1300" spc="-3" dirty="0" smtClean="0">
                <a:latin typeface="+mn-lt"/>
                <a:cs typeface="Century Gothic"/>
              </a:rPr>
              <a:t> SID.</a:t>
            </a:r>
            <a:endParaRPr lang="en-US" sz="1300" dirty="0">
              <a:latin typeface="+mn-lt"/>
              <a:cs typeface="Century Gothic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42231" y="1833597"/>
            <a:ext cx="5687370" cy="6924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33206" indent="-171450" algn="l">
              <a:spcBef>
                <a:spcPts val="231"/>
              </a:spcBef>
              <a:buFont typeface="Arial" panose="020B0604020202020204" pitchFamily="34" charset="0"/>
              <a:buChar char="•"/>
              <a:tabLst>
                <a:tab pos="217659" algn="l"/>
              </a:tabLst>
            </a:pPr>
            <a:r>
              <a:rPr lang="en-US" sz="1300" spc="-3" dirty="0" err="1">
                <a:latin typeface="+mn-lt"/>
                <a:cs typeface="Century Gothic"/>
              </a:rPr>
              <a:t>kesehatan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masyarakat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antara</a:t>
            </a:r>
            <a:r>
              <a:rPr lang="en-US" sz="1300" spc="-3" dirty="0">
                <a:latin typeface="+mn-lt"/>
                <a:cs typeface="Century Gothic"/>
              </a:rPr>
              <a:t> lain air </a:t>
            </a:r>
            <a:r>
              <a:rPr lang="en-US" sz="1300" spc="-3" dirty="0" err="1" smtClean="0">
                <a:latin typeface="+mn-lt"/>
                <a:cs typeface="Century Gothic"/>
              </a:rPr>
              <a:t>bersih</a:t>
            </a:r>
            <a:r>
              <a:rPr lang="en-US" sz="1300" spc="-3" dirty="0" smtClean="0">
                <a:latin typeface="+mn-lt"/>
                <a:cs typeface="Century Gothic"/>
              </a:rPr>
              <a:t>, </a:t>
            </a:r>
            <a:r>
              <a:rPr lang="en-US" sz="1300" spc="-3" dirty="0" err="1">
                <a:latin typeface="+mn-lt"/>
                <a:cs typeface="Century Gothic"/>
              </a:rPr>
              <a:t>posyandu</a:t>
            </a:r>
            <a:r>
              <a:rPr lang="en-US" sz="1300" spc="-3" dirty="0">
                <a:latin typeface="+mn-lt"/>
                <a:cs typeface="Century Gothic"/>
              </a:rPr>
              <a:t>, </a:t>
            </a:r>
            <a:r>
              <a:rPr lang="en-US" sz="1300" spc="-3" dirty="0" err="1" smtClean="0">
                <a:latin typeface="+mn-lt"/>
                <a:cs typeface="Century Gothic"/>
              </a:rPr>
              <a:t>posbindu</a:t>
            </a:r>
            <a:r>
              <a:rPr lang="en-US" sz="1300" spc="-3" dirty="0" smtClean="0">
                <a:latin typeface="+mn-lt"/>
                <a:cs typeface="Century Gothic"/>
              </a:rPr>
              <a:t>, </a:t>
            </a:r>
            <a:r>
              <a:rPr lang="en-US" sz="1300" spc="-3" dirty="0" err="1" smtClean="0">
                <a:latin typeface="+mn-lt"/>
                <a:cs typeface="Century Gothic"/>
              </a:rPr>
              <a:t>polindes</a:t>
            </a:r>
            <a:r>
              <a:rPr lang="en-US" sz="1300" spc="-3" dirty="0">
                <a:latin typeface="+mn-lt"/>
                <a:cs typeface="Century Gothic"/>
              </a:rPr>
              <a:t>;</a:t>
            </a:r>
            <a:r>
              <a:rPr lang="en-US" sz="1300" spc="-48" dirty="0">
                <a:latin typeface="+mn-lt"/>
                <a:cs typeface="Century Gothic"/>
              </a:rPr>
              <a:t> </a:t>
            </a:r>
            <a:endParaRPr lang="en-US" sz="1300" dirty="0">
              <a:latin typeface="+mn-lt"/>
              <a:cs typeface="Century Gothic"/>
            </a:endParaRPr>
          </a:p>
          <a:p>
            <a:pPr marL="233206" indent="-171450" algn="l">
              <a:buFont typeface="Arial" panose="020B0604020202020204" pitchFamily="34" charset="0"/>
              <a:buChar char="•"/>
              <a:tabLst>
                <a:tab pos="217659" algn="l"/>
              </a:tabLst>
            </a:pPr>
            <a:r>
              <a:rPr lang="en-US" sz="1300" spc="-3" dirty="0" err="1">
                <a:latin typeface="+mn-lt"/>
                <a:cs typeface="Century Gothic"/>
              </a:rPr>
              <a:t>pendidikan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dan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kebudayaan</a:t>
            </a:r>
            <a:r>
              <a:rPr lang="en-US" sz="1300" spc="-3" dirty="0">
                <a:latin typeface="+mn-lt"/>
                <a:cs typeface="Century Gothic"/>
              </a:rPr>
              <a:t> </a:t>
            </a:r>
            <a:r>
              <a:rPr lang="en-US" sz="1300" spc="-3" dirty="0" err="1">
                <a:latin typeface="+mn-lt"/>
                <a:cs typeface="Century Gothic"/>
              </a:rPr>
              <a:t>antara</a:t>
            </a:r>
            <a:r>
              <a:rPr lang="en-US" sz="1300" spc="-3" dirty="0">
                <a:latin typeface="+mn-lt"/>
                <a:cs typeface="Century Gothic"/>
              </a:rPr>
              <a:t> lain: </a:t>
            </a:r>
            <a:r>
              <a:rPr lang="en-US" sz="1300" spc="-3" dirty="0" smtClean="0">
                <a:latin typeface="+mn-lt"/>
                <a:cs typeface="Century Gothic"/>
              </a:rPr>
              <a:t>PAUD, </a:t>
            </a:r>
            <a:r>
              <a:rPr lang="en-US" sz="1300" spc="-3" dirty="0" err="1" smtClean="0">
                <a:latin typeface="+mn-lt"/>
                <a:cs typeface="Century Gothic"/>
              </a:rPr>
              <a:t>perpustakaan</a:t>
            </a:r>
            <a:r>
              <a:rPr lang="en-US" sz="1300" spc="-54" dirty="0" smtClean="0">
                <a:latin typeface="+mn-lt"/>
                <a:cs typeface="Century Gothic"/>
              </a:rPr>
              <a:t> </a:t>
            </a:r>
            <a:r>
              <a:rPr lang="en-US" sz="1300" dirty="0" err="1">
                <a:latin typeface="+mn-lt"/>
                <a:cs typeface="Century Gothic"/>
              </a:rPr>
              <a:t>desa</a:t>
            </a:r>
            <a:endParaRPr lang="en-US" sz="1300" dirty="0">
              <a:latin typeface="+mn-lt"/>
              <a:cs typeface="Century Gothi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8932" y="2948041"/>
            <a:ext cx="5599829" cy="20186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90" algn="l"/>
              </a:tabLst>
            </a:pPr>
            <a:r>
              <a:rPr lang="en-US" sz="13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usaha ekonomi pertanian berskala produktif untuk ketahanan </a:t>
            </a:r>
            <a:r>
              <a:rPr lang="en-US" sz="13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pangan;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90" algn="l"/>
              </a:tabLst>
            </a:pPr>
            <a:r>
              <a:rPr lang="en-US" sz="13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usaha </a:t>
            </a:r>
            <a:r>
              <a:rPr lang="en-US" sz="13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ekonomi pertanian berskala produktif meliputi aspek produksi, distribusi dan pemasaran yang difokuskan pada kepada pembentukan dan pengembangan produk unggulan desa dan/atau produk unggulan kawasan </a:t>
            </a:r>
            <a:r>
              <a:rPr lang="en-US" sz="13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perdesaan; dan</a:t>
            </a:r>
          </a:p>
          <a:p>
            <a:pPr marL="28575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090" algn="l"/>
              </a:tabLst>
            </a:pPr>
            <a:r>
              <a:rPr lang="en-US" sz="13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usaha </a:t>
            </a:r>
            <a:r>
              <a:rPr lang="en-US" sz="13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ekonomi non pertanian meliputi aspek produksi, distribusi dan pemasaran yang difokuskan yang difokuskan pada kepada pembentukan dan pengembangan produk unggulan desa dan/atau produk unggulan kawasan </a:t>
            </a:r>
            <a:r>
              <a:rPr lang="en-US" sz="13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perdesaan. </a:t>
            </a:r>
            <a:endParaRPr lang="en-US" sz="13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5699" y="5719194"/>
            <a:ext cx="4296040" cy="783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kesiapsiagaan menghadapi bencana alam;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penanganan bencana alam;</a:t>
            </a:r>
          </a:p>
          <a:p>
            <a:pPr marL="285750" marR="0" lvl="0" indent="-28575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pelestarian lingkungan hidup.</a:t>
            </a:r>
            <a:endParaRPr lang="en-US" sz="14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60338" y="398399"/>
            <a:ext cx="1224136" cy="864096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sym typeface="Gill Sans" charset="0"/>
              </a:rPr>
              <a:t>Sarpras Dasar 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sym typeface="Gill San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967984" y="1861804"/>
            <a:ext cx="1461789" cy="864096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sym typeface="Gill Sans" charset="0"/>
              </a:rPr>
              <a:t>Pelayanan  Dasar 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sym typeface="Gill Sans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169580" y="5811188"/>
            <a:ext cx="1596807" cy="756013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sym typeface="Gill Sans" charset="0"/>
              </a:rPr>
              <a:t>Lingkungan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sym typeface="Gill Sans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106652" y="3788006"/>
            <a:ext cx="1461789" cy="756565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sym typeface="Gill Sans" charset="0"/>
              </a:rPr>
              <a:t>Ekonomi</a:t>
            </a: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+mj-l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lay 2"/>
          <p:cNvSpPr/>
          <p:nvPr/>
        </p:nvSpPr>
        <p:spPr bwMode="auto">
          <a:xfrm>
            <a:off x="-85632" y="-1"/>
            <a:ext cx="2334090" cy="6872785"/>
          </a:xfrm>
          <a:prstGeom prst="flowChartDelay">
            <a:avLst/>
          </a:prstGeom>
          <a:gradFill>
            <a:gsLst>
              <a:gs pos="22000">
                <a:srgbClr val="00B050"/>
              </a:gs>
              <a:gs pos="86000">
                <a:schemeClr val="accent3">
                  <a:lumMod val="75000"/>
                  <a:alpha val="90000"/>
                </a:schemeClr>
              </a:gs>
            </a:gsLst>
            <a:lin ang="30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13951" y="1892830"/>
            <a:ext cx="1942468" cy="391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600" b="1" smtClean="0">
                <a:solidFill>
                  <a:srgbClr val="FFC000"/>
                </a:solidFill>
                <a:latin typeface="Copperplate Gothic Bold" panose="020E0705020206020404" pitchFamily="34" charset="0"/>
                <a:ea typeface="Lato" charset="0"/>
                <a:cs typeface="Lato" charset="0"/>
                <a:sym typeface="Montserrat-Bold" charset="0"/>
              </a:rPr>
              <a:t>DANA DESA </a:t>
            </a:r>
          </a:p>
          <a:p>
            <a:pPr algn="l"/>
            <a:r>
              <a:rPr lang="en-US" sz="1600" b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UNTUK BIDANG</a:t>
            </a:r>
          </a:p>
          <a:p>
            <a:pPr algn="l"/>
            <a:r>
              <a:rPr lang="en-US" sz="1600" b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PEMBERDAYAAN</a:t>
            </a:r>
          </a:p>
          <a:p>
            <a:pPr algn="l"/>
            <a:r>
              <a:rPr lang="en-US" sz="1600" b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Bold" charset="0"/>
              </a:rPr>
              <a:t>MASYARAKAT</a:t>
            </a:r>
          </a:p>
          <a:p>
            <a:pPr algn="l"/>
            <a:r>
              <a:rPr lang="en-US" sz="1600" b="1" smtClean="0">
                <a:solidFill>
                  <a:schemeClr val="accent5"/>
                </a:solidFill>
                <a:latin typeface="Courier New" panose="02070309020205020404" pitchFamily="49" charset="0"/>
                <a:ea typeface="Lato" charset="0"/>
                <a:cs typeface="Courier New" panose="02070309020205020404" pitchFamily="49" charset="0"/>
                <a:sym typeface="Montserrat-Bold" charset="0"/>
              </a:rPr>
              <a:t>141 </a:t>
            </a:r>
            <a:r>
              <a:rPr lang="en-US" sz="1600" b="1">
                <a:solidFill>
                  <a:schemeClr val="accent5"/>
                </a:solidFill>
                <a:latin typeface="Courier New" panose="02070309020205020404" pitchFamily="49" charset="0"/>
                <a:ea typeface="Lato" charset="0"/>
                <a:cs typeface="Courier New" panose="02070309020205020404" pitchFamily="49" charset="0"/>
                <a:sym typeface="Montserrat-Bold" charset="0"/>
              </a:rPr>
              <a:t>kegiatan</a:t>
            </a:r>
          </a:p>
          <a:p>
            <a:pPr algn="l"/>
            <a:endParaRPr lang="en-US" sz="16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1760" y="356659"/>
            <a:ext cx="6480720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peningkatan partisipasi masyarakat dalam proses perencanaan, pelaksanaan dan pengawasan pembangunan Desa;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pengembangan kapasitas masyarakat Desa meliputi: pendidikan, pembelajaran, pelatihan, penyuluhan dan bimbingan teknis, dengan materi tentang pembangunan dan pemberdayaan masyarakat Desa;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pengembangan ketahanan masyarakat Desa;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pengembangan sistem informasi Desa;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dukungan pengelolaan kegiatan pelayanan sosial dasar di bidang pendidikan, kesehatan, pemberdayaan perempuan dan anak, pemberdayaan masyarakat </a:t>
            </a:r>
            <a:r>
              <a:rPr lang="en-US" sz="1400" i="1"/>
              <a:t>marginal</a:t>
            </a:r>
            <a:r>
              <a:rPr lang="en-US" sz="1400"/>
              <a:t> dan anggota masyarakat Desa penyandang disabilitas;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dukungan pengelolaan kegiatan pelestarian lingkungan hidup;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dukungan kesiapsiagaan menghadapi bencana alam dan penanganannya;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dukungan permodalan dan pengelolaan usaha ekonomi produktif yang dikelola oleh BUMDesa dan/atau BUMDesa Bersama;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dukungan pengelolaan usaha ekonomi oleh kelompok masyarakat, koperasi dan/atau lembaga ekonomi masyarakat Desa lainnya;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pengembangan kerjasama antar Desa dan kerjasama Desa dengan pihak ketiga; dan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/>
              <a:t>bidang kegiatan pemberdayaan masyarakat Desa lainnya yang sesuai dengan analisa kebutuhan Desa dan ditetapkan dalam Musyawarah Desa.</a:t>
            </a:r>
          </a:p>
        </p:txBody>
      </p:sp>
    </p:spTree>
    <p:extLst>
      <p:ext uri="{BB962C8B-B14F-4D97-AF65-F5344CB8AC3E}">
        <p14:creationId xmlns:p14="http://schemas.microsoft.com/office/powerpoint/2010/main" val="1609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06" y="5972025"/>
            <a:ext cx="7270862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9427">
              <a:lnSpc>
                <a:spcPts val="871"/>
              </a:lnSpc>
            </a:pPr>
            <a:r>
              <a:rPr sz="861" spc="-109" dirty="0">
                <a:solidFill>
                  <a:srgbClr val="3B3838"/>
                </a:solidFill>
                <a:latin typeface="Century"/>
                <a:cs typeface="Century"/>
              </a:rPr>
              <a:t>KEMENTERIAN</a:t>
            </a:r>
            <a:r>
              <a:rPr sz="861" spc="-63" dirty="0">
                <a:solidFill>
                  <a:srgbClr val="3B3838"/>
                </a:solidFill>
                <a:latin typeface="Century"/>
                <a:cs typeface="Century"/>
              </a:rPr>
              <a:t> </a:t>
            </a:r>
            <a:r>
              <a:rPr sz="861" spc="-59" dirty="0">
                <a:solidFill>
                  <a:srgbClr val="3B3838"/>
                </a:solidFill>
                <a:latin typeface="Century"/>
                <a:cs typeface="Century"/>
              </a:rPr>
              <a:t>KEUANGAN</a:t>
            </a:r>
            <a:endParaRPr sz="861">
              <a:latin typeface="Century"/>
              <a:cs typeface="Centur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98875"/>
            <a:ext cx="2587337" cy="650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797047" y="298875"/>
            <a:ext cx="873017" cy="738199"/>
          </a:xfrm>
          <a:custGeom>
            <a:avLst/>
            <a:gdLst/>
            <a:ahLst/>
            <a:cxnLst/>
            <a:rect l="l" t="t" r="r" b="b"/>
            <a:pathLst>
              <a:path w="692150" h="814069">
                <a:moveTo>
                  <a:pt x="678941" y="0"/>
                </a:moveTo>
                <a:lnTo>
                  <a:pt x="657141" y="0"/>
                </a:lnTo>
                <a:lnTo>
                  <a:pt x="0" y="792480"/>
                </a:lnTo>
                <a:lnTo>
                  <a:pt x="25907" y="813816"/>
                </a:lnTo>
                <a:lnTo>
                  <a:pt x="691895" y="10668"/>
                </a:lnTo>
                <a:lnTo>
                  <a:pt x="678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361729" y="298875"/>
            <a:ext cx="873017" cy="738199"/>
          </a:xfrm>
          <a:custGeom>
            <a:avLst/>
            <a:gdLst/>
            <a:ahLst/>
            <a:cxnLst/>
            <a:rect l="l" t="t" r="r" b="b"/>
            <a:pathLst>
              <a:path w="692150" h="814069">
                <a:moveTo>
                  <a:pt x="678941" y="0"/>
                </a:moveTo>
                <a:lnTo>
                  <a:pt x="657141" y="0"/>
                </a:lnTo>
                <a:lnTo>
                  <a:pt x="0" y="792480"/>
                </a:lnTo>
                <a:lnTo>
                  <a:pt x="24383" y="813816"/>
                </a:lnTo>
                <a:lnTo>
                  <a:pt x="691896" y="10668"/>
                </a:lnTo>
                <a:lnTo>
                  <a:pt x="678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 txBox="1"/>
          <p:nvPr/>
        </p:nvSpPr>
        <p:spPr>
          <a:xfrm>
            <a:off x="935706" y="5913696"/>
            <a:ext cx="727086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6258" algn="r">
              <a:lnSpc>
                <a:spcPts val="1587"/>
              </a:lnSpc>
            </a:pPr>
            <a:r>
              <a:rPr sz="1587" spc="-5" dirty="0">
                <a:solidFill>
                  <a:srgbClr val="FFFFFF"/>
                </a:solidFill>
                <a:latin typeface="Century"/>
                <a:cs typeface="Century"/>
              </a:rPr>
              <a:t>26</a:t>
            </a:r>
            <a:endParaRPr sz="1587">
              <a:latin typeface="Century"/>
              <a:cs typeface="Centur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" y="4828584"/>
            <a:ext cx="9143999" cy="1323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TextBox 11"/>
          <p:cNvSpPr txBox="1"/>
          <p:nvPr/>
        </p:nvSpPr>
        <p:spPr>
          <a:xfrm>
            <a:off x="1981200" y="4343400"/>
            <a:ext cx="7924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Matur</a:t>
            </a:r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Suwun</a:t>
            </a:r>
            <a:endParaRPr lang="id-ID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Pesen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Kepada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peserta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Rapat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Penetapan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Anggaran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di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Desa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Supaya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di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Informasikan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ke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Warga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atau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kurang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jelas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bisa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datang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ke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Balai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Desa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pada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waktu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jam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kerja.Pemerintah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Desa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siap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melayani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warga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dengan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senang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hati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parral Pro Light" pitchFamily="18" charset="0"/>
              </a:rPr>
              <a:t> . </a:t>
            </a:r>
            <a:endParaRPr lang="id-ID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aparral Pro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0607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nformal Roman" panose="030604020304060B0204" pitchFamily="66" charset="0"/>
              </a:rPr>
              <a:t>SAMPUN WANCINE TRANSPARAN </a:t>
            </a:r>
            <a:endParaRPr lang="en-GB" sz="4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73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 REVISI OLEH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US" dirty="0" smtClean="0"/>
              <a:t>KECAMATAN WATULIMO</a:t>
            </a:r>
          </a:p>
          <a:p>
            <a:r>
              <a:rPr lang="en-US" dirty="0" smtClean="0"/>
              <a:t>KEPALA DESA</a:t>
            </a:r>
          </a:p>
          <a:p>
            <a:r>
              <a:rPr lang="en-US" dirty="0" smtClean="0"/>
              <a:t>PERANGKAT DESA</a:t>
            </a:r>
          </a:p>
          <a:p>
            <a:r>
              <a:rPr lang="en-US" dirty="0" smtClean="0"/>
              <a:t>KETUA BPD DAN ANGGOTA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429000"/>
            <a:ext cx="8229600" cy="2819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DASAR PENGGUNAAN ANGGARAN APBDES</a:t>
            </a:r>
          </a:p>
          <a:p>
            <a:pPr marL="88011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AutoNum type="arabicPeriod"/>
              <a:tabLst/>
              <a:defRPr/>
            </a:pPr>
            <a:r>
              <a:rPr lang="en-US" sz="2800" b="1" dirty="0" smtClean="0"/>
              <a:t>PERMENDAGRI 		NO 20 TAHUN 2018</a:t>
            </a:r>
          </a:p>
          <a:p>
            <a:pPr marL="88011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PERATURAN BUPATI 	NO 53 TAHUN 2018</a:t>
            </a:r>
          </a:p>
          <a:p>
            <a:pPr marL="880110" marR="0" lvl="0" indent="-742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TERBENTUKLAH</a:t>
            </a:r>
            <a:r>
              <a:rPr lang="en-US" sz="2800" b="1" dirty="0"/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PERATURAN DESA </a:t>
            </a:r>
          </a:p>
          <a:p>
            <a:pPr marL="13716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en-US" sz="2800" b="1" dirty="0"/>
              <a:t>	</a:t>
            </a:r>
            <a:r>
              <a:rPr lang="en-US" sz="2800" b="1" dirty="0" smtClean="0"/>
              <a:t>				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 11 TAHUN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4584" y="777962"/>
            <a:ext cx="4022217" cy="5927637"/>
          </a:xfrm>
          <a:custGeom>
            <a:avLst/>
            <a:gdLst/>
            <a:ahLst/>
            <a:cxnLst/>
            <a:rect l="l" t="t" r="r" b="b"/>
            <a:pathLst>
              <a:path w="5958840" h="6250305">
                <a:moveTo>
                  <a:pt x="0" y="6249924"/>
                </a:moveTo>
                <a:lnTo>
                  <a:pt x="5958840" y="6249924"/>
                </a:lnTo>
                <a:lnTo>
                  <a:pt x="5958840" y="0"/>
                </a:lnTo>
                <a:lnTo>
                  <a:pt x="0" y="0"/>
                </a:lnTo>
                <a:lnTo>
                  <a:pt x="0" y="6249924"/>
                </a:lnTo>
                <a:close/>
              </a:path>
            </a:pathLst>
          </a:custGeom>
          <a:solidFill>
            <a:srgbClr val="DEEBF7">
              <a:alpha val="34117"/>
            </a:srgbClr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762954"/>
            <a:ext cx="4505927" cy="5812155"/>
          </a:xfrm>
          <a:custGeom>
            <a:avLst/>
            <a:gdLst/>
            <a:ahLst/>
            <a:cxnLst/>
            <a:rect l="l" t="t" r="r" b="b"/>
            <a:pathLst>
              <a:path w="6219825" h="6858000">
                <a:moveTo>
                  <a:pt x="0" y="6857998"/>
                </a:moveTo>
                <a:lnTo>
                  <a:pt x="6219444" y="6857998"/>
                </a:lnTo>
                <a:lnTo>
                  <a:pt x="6219444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1CC">
              <a:alpha val="34117"/>
            </a:srgbClr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5988" y="2229651"/>
            <a:ext cx="269436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4572" defTabSz="855857"/>
            <a:r>
              <a:rPr lang="id-ID" sz="1440" spc="-5" dirty="0">
                <a:solidFill>
                  <a:prstClr val="black"/>
                </a:solidFill>
                <a:latin typeface="Tahoma"/>
                <a:cs typeface="Tahoma"/>
              </a:rPr>
              <a:t>Dana Desa yang bersumber dari APBN adalah wujud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pengakuan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negara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terhadap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kesatuan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masyarakat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hukum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yang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berwenang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mengatur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&amp;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mengurus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urusan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pemerintahan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,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kepentingan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masyarakat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setempat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berdasarkan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prakarsa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,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hak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asal-usul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dan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/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atau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hak</a:t>
            </a:r>
            <a:r>
              <a:rPr lang="en-US" sz="144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440" spc="-5" dirty="0" err="1">
                <a:solidFill>
                  <a:prstClr val="black"/>
                </a:solidFill>
                <a:latin typeface="Tahoma"/>
                <a:cs typeface="Tahoma"/>
              </a:rPr>
              <a:t>tradisional</a:t>
            </a:r>
            <a:endParaRPr lang="id-ID" sz="1440" spc="-5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5989" y="4632398"/>
            <a:ext cx="2062445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marR="4572" defTabSz="855857"/>
            <a:r>
              <a:rPr lang="id-ID" sz="1620" spc="-5" dirty="0">
                <a:solidFill>
                  <a:prstClr val="black"/>
                </a:solidFill>
                <a:latin typeface="Tahoma"/>
                <a:cs typeface="Tahoma"/>
              </a:rPr>
              <a:t>Meningkatkan kesejahteraan dan pemerataan pembangunan desa</a:t>
            </a:r>
            <a:endParaRPr sz="1620" spc="-5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8643" y="970069"/>
            <a:ext cx="484732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defTabSz="855857"/>
            <a:r>
              <a:rPr lang="id-ID" sz="2160" b="1" spc="-5" dirty="0">
                <a:solidFill>
                  <a:srgbClr val="1F3863"/>
                </a:solidFill>
                <a:latin typeface="Tahoma"/>
                <a:cs typeface="Tahoma"/>
              </a:rPr>
              <a:t>Dana Desa Untuk Peningkatan Kualitas Hidup</a:t>
            </a:r>
            <a:endParaRPr sz="216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4922" y="3638298"/>
            <a:ext cx="1932670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55857"/>
            <a:r>
              <a:rPr lang="id-ID" sz="1620" spc="-5" dirty="0">
                <a:solidFill>
                  <a:prstClr val="black"/>
                </a:solidFill>
                <a:latin typeface="Tahoma"/>
                <a:cs typeface="Tahoma"/>
              </a:rPr>
              <a:t>memajukan perekonomian desa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9828" y="1641693"/>
            <a:ext cx="98669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 defTabSz="855857"/>
            <a:r>
              <a:rPr lang="id-ID" b="1" spc="-5" dirty="0">
                <a:solidFill>
                  <a:srgbClr val="0E81DF"/>
                </a:solidFill>
                <a:latin typeface="Tahoma"/>
                <a:cs typeface="Tahoma"/>
              </a:rPr>
              <a:t>FILOSOFI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1400" y="4038600"/>
            <a:ext cx="2276513" cy="1839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29560" y="1641695"/>
            <a:ext cx="10968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defTabSz="855857"/>
            <a:r>
              <a:rPr lang="id-ID" b="1" dirty="0">
                <a:solidFill>
                  <a:srgbClr val="0E81DF"/>
                </a:solidFill>
                <a:latin typeface="Tahoma"/>
                <a:cs typeface="Tahoma"/>
              </a:rPr>
              <a:t>TUJUAN</a:t>
            </a:r>
            <a:endParaRPr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32028" y="4158694"/>
            <a:ext cx="82296" cy="152591"/>
          </a:xfrm>
          <a:custGeom>
            <a:avLst/>
            <a:gdLst/>
            <a:ahLst/>
            <a:cxnLst/>
            <a:rect l="l" t="t" r="r" b="b"/>
            <a:pathLst>
              <a:path w="121919" h="169545">
                <a:moveTo>
                  <a:pt x="0" y="169163"/>
                </a:moveTo>
                <a:lnTo>
                  <a:pt x="121919" y="169163"/>
                </a:lnTo>
                <a:lnTo>
                  <a:pt x="121919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solidFill>
            <a:srgbClr val="EBF4F7"/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00056" y="2066038"/>
            <a:ext cx="2412815" cy="747897"/>
            <a:chOff x="6047613" y="1898332"/>
            <a:chExt cx="2680906" cy="623246"/>
          </a:xfrm>
        </p:grpSpPr>
        <p:sp>
          <p:nvSpPr>
            <p:cNvPr id="8" name="object 8"/>
            <p:cNvSpPr txBox="1"/>
            <p:nvPr/>
          </p:nvSpPr>
          <p:spPr>
            <a:xfrm>
              <a:off x="6653021" y="1898332"/>
              <a:ext cx="2075498" cy="62324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55857"/>
              <a:r>
                <a:rPr lang="en-US" sz="1620" spc="-5" dirty="0">
                  <a:solidFill>
                    <a:prstClr val="black"/>
                  </a:solidFill>
                  <a:latin typeface="Tahoma"/>
                  <a:cs typeface="Tahoma"/>
                </a:rPr>
                <a:t>m</a:t>
              </a:r>
              <a:r>
                <a:rPr lang="id-ID" sz="1620" spc="-5" dirty="0" err="1">
                  <a:solidFill>
                    <a:prstClr val="black"/>
                  </a:solidFill>
                  <a:latin typeface="Tahoma"/>
                  <a:cs typeface="Tahoma"/>
                </a:rPr>
                <a:t>eningkat</a:t>
              </a:r>
              <a:r>
                <a:rPr lang="en-US" sz="1620" spc="-5" dirty="0">
                  <a:solidFill>
                    <a:prstClr val="black"/>
                  </a:solidFill>
                  <a:latin typeface="Tahoma"/>
                  <a:cs typeface="Tahoma"/>
                </a:rPr>
                <a:t>k</a:t>
              </a:r>
              <a:r>
                <a:rPr lang="id-ID" sz="1620" spc="-5" dirty="0" err="1">
                  <a:solidFill>
                    <a:prstClr val="black"/>
                  </a:solidFill>
                  <a:latin typeface="Tahoma"/>
                  <a:cs typeface="Tahoma"/>
                </a:rPr>
                <a:t>an</a:t>
              </a:r>
              <a:r>
                <a:rPr lang="id-ID" sz="1620" spc="-5" dirty="0">
                  <a:solidFill>
                    <a:prstClr val="black"/>
                  </a:solidFill>
                  <a:latin typeface="Tahoma"/>
                  <a:cs typeface="Tahoma"/>
                </a:rPr>
                <a:t> pelayanan publik di desa </a:t>
              </a:r>
            </a:p>
          </p:txBody>
        </p:sp>
        <p:sp>
          <p:nvSpPr>
            <p:cNvPr id="32" name="object 32"/>
            <p:cNvSpPr/>
            <p:nvPr/>
          </p:nvSpPr>
          <p:spPr>
            <a:xfrm>
              <a:off x="6047613" y="1913382"/>
              <a:ext cx="361187" cy="3611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55857"/>
              <a:endParaRPr sz="1264">
                <a:solidFill>
                  <a:prstClr val="black"/>
                </a:solidFill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6274689" y="2102073"/>
              <a:ext cx="127159" cy="2429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430" defTabSz="855857"/>
              <a:r>
                <a:rPr sz="947" dirty="0">
                  <a:solidFill>
                    <a:srgbClr val="FF0000"/>
                  </a:solidFill>
                  <a:cs typeface="Calibri"/>
                </a:rPr>
                <a:t>Rp</a:t>
              </a:r>
              <a:endParaRPr sz="947" dirty="0">
                <a:solidFill>
                  <a:prstClr val="black"/>
                </a:solidFill>
                <a:cs typeface="Calibri"/>
              </a:endParaRPr>
            </a:p>
          </p:txBody>
        </p:sp>
      </p:grpSp>
      <p:sp>
        <p:nvSpPr>
          <p:cNvPr id="34" name="object 34"/>
          <p:cNvSpPr/>
          <p:nvPr/>
        </p:nvSpPr>
        <p:spPr>
          <a:xfrm>
            <a:off x="1965535" y="1694156"/>
            <a:ext cx="1918097" cy="62867"/>
          </a:xfrm>
          <a:custGeom>
            <a:avLst/>
            <a:gdLst/>
            <a:ahLst/>
            <a:cxnLst/>
            <a:rect l="l" t="t" r="r" b="b"/>
            <a:pathLst>
              <a:path w="2841625" h="69850">
                <a:moveTo>
                  <a:pt x="2841498" y="0"/>
                </a:moveTo>
                <a:lnTo>
                  <a:pt x="0" y="0"/>
                </a:lnTo>
                <a:lnTo>
                  <a:pt x="0" y="69850"/>
                </a:lnTo>
                <a:lnTo>
                  <a:pt x="2841498" y="69850"/>
                </a:lnTo>
                <a:lnTo>
                  <a:pt x="2841498" y="0"/>
                </a:lnTo>
                <a:close/>
              </a:path>
            </a:pathLst>
          </a:custGeom>
          <a:solidFill>
            <a:srgbClr val="FF5B60"/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65535" y="1788568"/>
            <a:ext cx="1918097" cy="62867"/>
          </a:xfrm>
          <a:custGeom>
            <a:avLst/>
            <a:gdLst/>
            <a:ahLst/>
            <a:cxnLst/>
            <a:rect l="l" t="t" r="r" b="b"/>
            <a:pathLst>
              <a:path w="2841625" h="69850">
                <a:moveTo>
                  <a:pt x="2841498" y="0"/>
                </a:moveTo>
                <a:lnTo>
                  <a:pt x="0" y="0"/>
                </a:lnTo>
                <a:lnTo>
                  <a:pt x="0" y="69850"/>
                </a:lnTo>
                <a:lnTo>
                  <a:pt x="2841498" y="69850"/>
                </a:lnTo>
                <a:lnTo>
                  <a:pt x="2841498" y="0"/>
                </a:lnTo>
                <a:close/>
              </a:path>
            </a:pathLst>
          </a:custGeom>
          <a:solidFill>
            <a:srgbClr val="FF5B60"/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57328" y="1683185"/>
            <a:ext cx="1744075" cy="72581"/>
          </a:xfrm>
          <a:custGeom>
            <a:avLst/>
            <a:gdLst/>
            <a:ahLst/>
            <a:cxnLst/>
            <a:rect l="l" t="t" r="r" b="b"/>
            <a:pathLst>
              <a:path w="2583815" h="80644">
                <a:moveTo>
                  <a:pt x="2583687" y="0"/>
                </a:moveTo>
                <a:lnTo>
                  <a:pt x="0" y="0"/>
                </a:lnTo>
                <a:lnTo>
                  <a:pt x="0" y="80263"/>
                </a:lnTo>
                <a:lnTo>
                  <a:pt x="2583687" y="80263"/>
                </a:lnTo>
                <a:lnTo>
                  <a:pt x="2583687" y="0"/>
                </a:lnTo>
                <a:close/>
              </a:path>
            </a:pathLst>
          </a:custGeom>
          <a:solidFill>
            <a:srgbClr val="FF5B60"/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57328" y="1791541"/>
            <a:ext cx="1744075" cy="72581"/>
          </a:xfrm>
          <a:custGeom>
            <a:avLst/>
            <a:gdLst/>
            <a:ahLst/>
            <a:cxnLst/>
            <a:rect l="l" t="t" r="r" b="b"/>
            <a:pathLst>
              <a:path w="2583815" h="80644">
                <a:moveTo>
                  <a:pt x="2583687" y="0"/>
                </a:moveTo>
                <a:lnTo>
                  <a:pt x="0" y="0"/>
                </a:lnTo>
                <a:lnTo>
                  <a:pt x="0" y="80263"/>
                </a:lnTo>
                <a:lnTo>
                  <a:pt x="2583687" y="80263"/>
                </a:lnTo>
                <a:lnTo>
                  <a:pt x="2583687" y="0"/>
                </a:lnTo>
                <a:close/>
              </a:path>
            </a:pathLst>
          </a:custGeom>
          <a:solidFill>
            <a:srgbClr val="FF5B60"/>
          </a:solid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911371" y="2908961"/>
            <a:ext cx="380618" cy="506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34217" y="2246960"/>
            <a:ext cx="586359" cy="783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5857"/>
            <a:endParaRPr sz="1264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7400" y="4267200"/>
            <a:ext cx="2628416" cy="1032526"/>
            <a:chOff x="6045326" y="3746754"/>
            <a:chExt cx="2920462" cy="860437"/>
          </a:xfrm>
        </p:grpSpPr>
        <p:sp>
          <p:nvSpPr>
            <p:cNvPr id="10" name="object 10"/>
            <p:cNvSpPr txBox="1"/>
            <p:nvPr/>
          </p:nvSpPr>
          <p:spPr>
            <a:xfrm>
              <a:off x="6695123" y="3776196"/>
              <a:ext cx="2270665" cy="830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defTabSz="855857"/>
              <a:r>
                <a:rPr lang="id-ID" sz="1620" spc="-5" dirty="0">
                  <a:solidFill>
                    <a:prstClr val="black"/>
                  </a:solidFill>
                  <a:latin typeface="Tahoma"/>
                  <a:cs typeface="Tahoma"/>
                </a:rPr>
                <a:t>mengatasi kesenjangan pembangunan antardesa  </a:t>
              </a:r>
            </a:p>
          </p:txBody>
        </p:sp>
        <p:sp>
          <p:nvSpPr>
            <p:cNvPr id="44" name="object 44"/>
            <p:cNvSpPr/>
            <p:nvPr/>
          </p:nvSpPr>
          <p:spPr>
            <a:xfrm>
              <a:off x="6045326" y="3746754"/>
              <a:ext cx="493776" cy="4937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855857"/>
              <a:endParaRPr sz="1264">
                <a:solidFill>
                  <a:prstClr val="black"/>
                </a:solidFill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F29D736-DD9B-4A3D-A55A-7B72A3095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40" y="4400321"/>
            <a:ext cx="559314" cy="117820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252A3FE-EA1C-475D-BDD9-7C9EBC1435B8}"/>
              </a:ext>
            </a:extLst>
          </p:cNvPr>
          <p:cNvSpPr/>
          <p:nvPr/>
        </p:nvSpPr>
        <p:spPr>
          <a:xfrm>
            <a:off x="6400800" y="5410200"/>
            <a:ext cx="233163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5857"/>
            <a:r>
              <a:rPr lang="id-ID" sz="1620" spc="-5" dirty="0">
                <a:solidFill>
                  <a:prstClr val="black"/>
                </a:solidFill>
                <a:latin typeface="Tahoma"/>
                <a:cs typeface="Tahoma"/>
              </a:rPr>
              <a:t>memperkuat masyarakat desa sebagai subjek dari pembangunan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866C9AD2-F544-4EEB-AEB2-69B7F6458DA7}"/>
              </a:ext>
            </a:extLst>
          </p:cNvPr>
          <p:cNvSpPr txBox="1">
            <a:spLocks/>
          </p:cNvSpPr>
          <p:nvPr/>
        </p:nvSpPr>
        <p:spPr>
          <a:xfrm>
            <a:off x="0" y="192428"/>
            <a:ext cx="9144000" cy="368617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55857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id-ID" altLang="en-US" sz="2880" b="1" dirty="0"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FILOSOFI DAN TUJUAN DANA DESA</a:t>
            </a:r>
            <a:endParaRPr lang="en-US" altLang="en-US" sz="2880" b="1" dirty="0">
              <a:solidFill>
                <a:srgbClr val="4454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xmlns="" id="{9AE7E854-9334-4310-BA55-48C7B95BAFE0}"/>
              </a:ext>
            </a:extLst>
          </p:cNvPr>
          <p:cNvSpPr/>
          <p:nvPr/>
        </p:nvSpPr>
        <p:spPr>
          <a:xfrm>
            <a:off x="5867400" y="5638800"/>
            <a:ext cx="426568" cy="5687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55857"/>
            <a:endParaRPr sz="1685">
              <a:solidFill>
                <a:prstClr val="black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3252A3FE-EA1C-475D-BDD9-7C9EBC1435B8}"/>
              </a:ext>
            </a:extLst>
          </p:cNvPr>
          <p:cNvSpPr/>
          <p:nvPr/>
        </p:nvSpPr>
        <p:spPr>
          <a:xfrm>
            <a:off x="6335322" y="2909794"/>
            <a:ext cx="23316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5857"/>
            <a:r>
              <a:rPr lang="en-US" sz="1620" spc="-5" dirty="0" err="1">
                <a:solidFill>
                  <a:prstClr val="black"/>
                </a:solidFill>
                <a:latin typeface="Tahoma"/>
                <a:cs typeface="Tahoma"/>
              </a:rPr>
              <a:t>mengentaskan</a:t>
            </a:r>
            <a:r>
              <a:rPr lang="en-US" sz="1620" spc="-5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lang="en-US" sz="1620" spc="-5" dirty="0" err="1">
                <a:solidFill>
                  <a:prstClr val="black"/>
                </a:solidFill>
                <a:latin typeface="Tahoma"/>
                <a:cs typeface="Tahoma"/>
              </a:rPr>
              <a:t>kemiskinan</a:t>
            </a:r>
            <a:endParaRPr lang="id-ID" sz="1620" spc="-5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11134" y="3643704"/>
            <a:ext cx="411480" cy="548640"/>
            <a:chOff x="6055589" y="4875818"/>
            <a:chExt cx="457200" cy="457200"/>
          </a:xfrm>
        </p:grpSpPr>
        <p:sp>
          <p:nvSpPr>
            <p:cNvPr id="16" name="Oval 15"/>
            <p:cNvSpPr/>
            <p:nvPr/>
          </p:nvSpPr>
          <p:spPr>
            <a:xfrm>
              <a:off x="6055589" y="4875818"/>
              <a:ext cx="457200" cy="457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57"/>
              <a:endParaRPr lang="en-US" sz="1685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111" y="4931180"/>
              <a:ext cx="328205" cy="346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555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1808417" y="1201305"/>
            <a:ext cx="7335583" cy="5656695"/>
          </a:xfrm>
          <a:prstGeom prst="ellipse">
            <a:avLst/>
          </a:prstGeom>
          <a:solidFill>
            <a:srgbClr val="000000">
              <a:alpha val="8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562600" y="0"/>
            <a:ext cx="3373182" cy="3583176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3347865" y="3242956"/>
            <a:ext cx="3249661" cy="133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4800" b="1" smtClean="0">
                <a:solidFill>
                  <a:srgbClr val="FFFFFF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Penetapan</a:t>
            </a:r>
          </a:p>
          <a:p>
            <a:pPr algn="r"/>
            <a:r>
              <a:rPr lang="en-US" sz="4800" b="1" smtClean="0">
                <a:solidFill>
                  <a:srgbClr val="FFFFFF"/>
                </a:solidFill>
                <a:latin typeface="Lato Black" charset="0"/>
                <a:ea typeface="Lato Black" charset="0"/>
                <a:cs typeface="Lato Black" charset="0"/>
                <a:sym typeface="Montserrat-Bold" charset="0"/>
              </a:rPr>
              <a:t>Besaran </a:t>
            </a: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1415287" y="4443106"/>
            <a:ext cx="5182238" cy="12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>
              <a:lnSpc>
                <a:spcPct val="13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Dana Transfer </a:t>
            </a:r>
            <a:r>
              <a:rPr lang="en-US" sz="1600" dirty="0" err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ke</a:t>
            </a:r>
            <a:r>
              <a:rPr lang="en-US" sz="16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Desa</a:t>
            </a:r>
            <a:r>
              <a:rPr lang="en-US" sz="16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Tahun</a:t>
            </a:r>
            <a:r>
              <a:rPr lang="en-US" sz="16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 2019</a:t>
            </a:r>
          </a:p>
          <a:p>
            <a:pPr algn="r">
              <a:lnSpc>
                <a:spcPct val="130000"/>
              </a:lnSpc>
            </a:pPr>
            <a:r>
              <a:rPr lang="en-US" sz="1600" dirty="0" smtClean="0">
                <a:solidFill>
                  <a:srgbClr val="FFFFFF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DESA GEMAHARJO KECAMATAN WATULIMO KABUPATEN TRENGGALEK</a:t>
            </a:r>
            <a:endParaRPr lang="en-US" sz="1600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2942684" cy="24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75492" y="1480294"/>
            <a:ext cx="1461946" cy="19852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4" name="object 4"/>
          <p:cNvSpPr txBox="1"/>
          <p:nvPr/>
        </p:nvSpPr>
        <p:spPr>
          <a:xfrm>
            <a:off x="3793213" y="1237697"/>
            <a:ext cx="4806646" cy="661593"/>
          </a:xfrm>
          <a:prstGeom prst="rect">
            <a:avLst/>
          </a:prstGeom>
          <a:solidFill>
            <a:srgbClr val="5B9BD4">
              <a:alpha val="19999"/>
            </a:srgbClr>
          </a:solidFill>
        </p:spPr>
        <p:txBody>
          <a:bodyPr vert="horz" wrap="square" lIns="0" tIns="15115" rIns="0" bIns="0" rtlCol="0">
            <a:spAutoFit/>
          </a:bodyPr>
          <a:lstStyle/>
          <a:p>
            <a:pPr marL="54415" marR="184838" algn="just">
              <a:spcBef>
                <a:spcPts val="119"/>
              </a:spcBef>
            </a:pPr>
            <a:r>
              <a:rPr sz="1400" b="1" spc="-7" dirty="0">
                <a:solidFill>
                  <a:srgbClr val="FF0000"/>
                </a:solidFill>
                <a:latin typeface="Arial"/>
                <a:cs typeface="Arial"/>
              </a:rPr>
              <a:t>Transparan, </a:t>
            </a:r>
            <a:r>
              <a:rPr sz="1400" dirty="0">
                <a:latin typeface="Arial"/>
                <a:cs typeface="Arial"/>
              </a:rPr>
              <a:t>yaitu </a:t>
            </a:r>
            <a:r>
              <a:rPr sz="1400" spc="-3" dirty="0">
                <a:latin typeface="Arial"/>
                <a:cs typeface="Arial"/>
              </a:rPr>
              <a:t>prinsip </a:t>
            </a:r>
            <a:r>
              <a:rPr sz="1400" dirty="0">
                <a:latin typeface="Arial"/>
                <a:cs typeface="Arial"/>
              </a:rPr>
              <a:t>keterbukaan yang </a:t>
            </a:r>
            <a:r>
              <a:rPr sz="1400" spc="-3" dirty="0">
                <a:latin typeface="Arial"/>
                <a:cs typeface="Arial"/>
              </a:rPr>
              <a:t>memungkinkan masyarakat  mengetahui dan mendapat akses informasi seluas-luasnya </a:t>
            </a:r>
            <a:r>
              <a:rPr sz="1400" dirty="0">
                <a:latin typeface="Arial"/>
                <a:cs typeface="Arial"/>
              </a:rPr>
              <a:t>tentang  </a:t>
            </a:r>
            <a:r>
              <a:rPr sz="1400" spc="-3" dirty="0">
                <a:latin typeface="Arial"/>
                <a:cs typeface="Arial"/>
              </a:rPr>
              <a:t>keuangan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" dirty="0">
                <a:latin typeface="Arial"/>
                <a:cs typeface="Arial"/>
              </a:rPr>
              <a:t>desa.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0987" y="2387964"/>
            <a:ext cx="4798873" cy="861774"/>
          </a:xfrm>
          <a:prstGeom prst="rect">
            <a:avLst/>
          </a:prstGeom>
          <a:solidFill>
            <a:srgbClr val="5B9BD4">
              <a:alpha val="1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1094"/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Akuntabel, </a:t>
            </a:r>
            <a:r>
              <a:rPr sz="1400">
                <a:latin typeface="Arial"/>
                <a:cs typeface="Arial"/>
              </a:rPr>
              <a:t>yaitu </a:t>
            </a:r>
            <a:r>
              <a:rPr lang="en-US" sz="1400"/>
              <a:t>Dalam penyusunan anggaran mempertimbangkan bahwa anggaran tersebut, dapat dipertanggungjawabkan  sesuai dengan peraturan perundang-undangan</a:t>
            </a:r>
            <a:r>
              <a:rPr sz="1400" spc="-3" smtClean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4576" y="3805140"/>
            <a:ext cx="4807510" cy="746630"/>
          </a:xfrm>
          <a:prstGeom prst="rect">
            <a:avLst/>
          </a:prstGeom>
          <a:solidFill>
            <a:srgbClr val="5B9BD4">
              <a:alpha val="19999"/>
            </a:srgbClr>
          </a:solidFill>
        </p:spPr>
        <p:txBody>
          <a:bodyPr vert="horz" wrap="square" lIns="0" tIns="99329" rIns="0" bIns="0" rtlCol="0">
            <a:spAutoFit/>
          </a:bodyPr>
          <a:lstStyle/>
          <a:p>
            <a:pPr marL="30230" marR="692277">
              <a:spcBef>
                <a:spcPts val="782"/>
              </a:spcBef>
            </a:pPr>
            <a:r>
              <a:rPr sz="1400" b="1" spc="-3" dirty="0">
                <a:solidFill>
                  <a:srgbClr val="FF0000"/>
                </a:solidFill>
                <a:latin typeface="Arial"/>
                <a:cs typeface="Arial"/>
              </a:rPr>
              <a:t>Partisipatif, </a:t>
            </a:r>
            <a:r>
              <a:rPr sz="1400" dirty="0">
                <a:latin typeface="Arial"/>
                <a:cs typeface="Arial"/>
              </a:rPr>
              <a:t>yaitu </a:t>
            </a:r>
            <a:r>
              <a:rPr sz="1400" spc="-3" dirty="0">
                <a:latin typeface="Arial"/>
                <a:cs typeface="Arial"/>
              </a:rPr>
              <a:t>penyelenggaraan pemerintahan desa </a:t>
            </a:r>
            <a:r>
              <a:rPr sz="1400" dirty="0">
                <a:latin typeface="Arial"/>
                <a:cs typeface="Arial"/>
              </a:rPr>
              <a:t>yang  </a:t>
            </a:r>
            <a:r>
              <a:rPr sz="1400" spc="-3" dirty="0">
                <a:latin typeface="Arial"/>
                <a:cs typeface="Arial"/>
              </a:rPr>
              <a:t>mengikutsertakan kelembagaan desa dan unsur masyarakat</a:t>
            </a:r>
            <a:r>
              <a:rPr sz="1400" spc="105" dirty="0">
                <a:latin typeface="Arial"/>
                <a:cs typeface="Arial"/>
              </a:rPr>
              <a:t> </a:t>
            </a:r>
            <a:r>
              <a:rPr sz="1400" spc="-3" dirty="0">
                <a:latin typeface="Arial"/>
                <a:cs typeface="Arial"/>
              </a:rPr>
              <a:t>desa.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4576" y="5078770"/>
            <a:ext cx="4807510" cy="748810"/>
          </a:xfrm>
          <a:prstGeom prst="rect">
            <a:avLst/>
          </a:prstGeom>
          <a:solidFill>
            <a:srgbClr val="5B9BD4">
              <a:alpha val="19999"/>
            </a:srgbClr>
          </a:solidFill>
        </p:spPr>
        <p:txBody>
          <a:bodyPr vert="horz" wrap="square" lIns="0" tIns="101488" rIns="0" bIns="0" rtlCol="0">
            <a:spAutoFit/>
          </a:bodyPr>
          <a:lstStyle/>
          <a:p>
            <a:pPr marL="30230" marR="404656">
              <a:spcBef>
                <a:spcPts val="799"/>
              </a:spcBef>
            </a:pPr>
            <a:r>
              <a:rPr sz="1400" b="1" spc="-14" dirty="0">
                <a:solidFill>
                  <a:srgbClr val="FF0000"/>
                </a:solidFill>
                <a:latin typeface="Arial"/>
                <a:cs typeface="Arial"/>
              </a:rPr>
              <a:t>Tertib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dan </a:t>
            </a:r>
            <a:r>
              <a:rPr sz="1400" b="1" spc="-3" dirty="0">
                <a:solidFill>
                  <a:srgbClr val="FF0000"/>
                </a:solidFill>
                <a:latin typeface="Arial"/>
                <a:cs typeface="Arial"/>
              </a:rPr>
              <a:t>disiplin anggaran, </a:t>
            </a:r>
            <a:r>
              <a:rPr sz="1400" dirty="0">
                <a:latin typeface="Arial"/>
                <a:cs typeface="Arial"/>
              </a:rPr>
              <a:t>yaitu </a:t>
            </a:r>
            <a:r>
              <a:rPr sz="1400" spc="-3" dirty="0">
                <a:latin typeface="Arial"/>
                <a:cs typeface="Arial"/>
              </a:rPr>
              <a:t>pengelolaan keuangan desa harus  mengacu pada aturan atau pedoman </a:t>
            </a:r>
            <a:r>
              <a:rPr sz="1400" dirty="0">
                <a:latin typeface="Arial"/>
                <a:cs typeface="Arial"/>
              </a:rPr>
              <a:t>yang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3" dirty="0">
                <a:latin typeface="Arial"/>
                <a:cs typeface="Arial"/>
              </a:rPr>
              <a:t>melandasinya.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1" y="3536996"/>
            <a:ext cx="2412426" cy="17579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endParaRPr lang="en-US" sz="1400" i="1" spc="-3" dirty="0" smtClean="0">
              <a:latin typeface="Arial"/>
              <a:cs typeface="Arial"/>
            </a:endParaRPr>
          </a:p>
          <a:p>
            <a:pPr marL="8637">
              <a:spcBef>
                <a:spcPts val="68"/>
              </a:spcBef>
            </a:pPr>
            <a:r>
              <a:rPr lang="en-US" sz="1400" i="1" spc="-3" dirty="0" smtClean="0">
                <a:latin typeface="Arial"/>
                <a:cs typeface="Arial"/>
              </a:rPr>
              <a:t>“</a:t>
            </a:r>
            <a:r>
              <a:rPr sz="1400" i="1" spc="-3" smtClean="0">
                <a:latin typeface="Arial"/>
                <a:cs typeface="Arial"/>
              </a:rPr>
              <a:t>Dana </a:t>
            </a:r>
            <a:r>
              <a:rPr lang="en-US" sz="1400" i="1" spc="-3" dirty="0" smtClean="0">
                <a:latin typeface="Arial"/>
                <a:cs typeface="Arial"/>
              </a:rPr>
              <a:t>transfer </a:t>
            </a:r>
            <a:r>
              <a:rPr lang="en-US" sz="1400" i="1" spc="-3" dirty="0" err="1" smtClean="0">
                <a:latin typeface="Arial"/>
                <a:cs typeface="Arial"/>
              </a:rPr>
              <a:t>ke</a:t>
            </a:r>
            <a:r>
              <a:rPr lang="en-US" sz="1400" i="1" spc="-3" dirty="0" smtClean="0">
                <a:latin typeface="Arial"/>
                <a:cs typeface="Arial"/>
              </a:rPr>
              <a:t> </a:t>
            </a:r>
            <a:r>
              <a:rPr sz="1400" i="1" spc="-3" smtClean="0">
                <a:latin typeface="Arial"/>
                <a:cs typeface="Arial"/>
              </a:rPr>
              <a:t>desa </a:t>
            </a:r>
            <a:r>
              <a:rPr sz="1400" i="1" spc="-3" dirty="0">
                <a:latin typeface="Arial"/>
                <a:cs typeface="Arial"/>
              </a:rPr>
              <a:t>sebagai salah </a:t>
            </a:r>
            <a:r>
              <a:rPr sz="1400" i="1" dirty="0">
                <a:latin typeface="Arial"/>
                <a:cs typeface="Arial"/>
              </a:rPr>
              <a:t>satu </a:t>
            </a:r>
            <a:r>
              <a:rPr sz="1400" i="1" spc="-3" dirty="0">
                <a:latin typeface="Arial"/>
                <a:cs typeface="Arial"/>
              </a:rPr>
              <a:t>sumber pendapatan desa, pengelolaannya dilakukan dalam kerangka pengelolaan </a:t>
            </a:r>
            <a:r>
              <a:rPr sz="1400" i="1" spc="-3">
                <a:latin typeface="Arial"/>
                <a:cs typeface="Arial"/>
              </a:rPr>
              <a:t>Keuangan</a:t>
            </a:r>
            <a:r>
              <a:rPr sz="1400" i="1" spc="41">
                <a:latin typeface="Arial"/>
                <a:cs typeface="Arial"/>
              </a:rPr>
              <a:t> </a:t>
            </a:r>
            <a:r>
              <a:rPr sz="1400" i="1" spc="-3" smtClean="0">
                <a:latin typeface="Arial"/>
                <a:cs typeface="Arial"/>
              </a:rPr>
              <a:t>Desa</a:t>
            </a:r>
            <a:r>
              <a:rPr lang="en-US" sz="1400" i="1" spc="-3" dirty="0" smtClean="0">
                <a:latin typeface="Arial"/>
                <a:cs typeface="Arial"/>
              </a:rPr>
              <a:t>“</a:t>
            </a:r>
          </a:p>
          <a:p>
            <a:pPr marL="8637">
              <a:spcBef>
                <a:spcPts val="68"/>
              </a:spcBef>
            </a:pP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23769" y="191982"/>
            <a:ext cx="7699486" cy="439609"/>
          </a:xfrm>
          <a:prstGeom prst="rect">
            <a:avLst/>
          </a:prstGeom>
        </p:spPr>
        <p:txBody>
          <a:bodyPr vert="horz" wrap="square" lIns="0" tIns="8637" rIns="0" bIns="0" rtlCol="0" anchor="ctr">
            <a:spAutoFit/>
          </a:bodyPr>
          <a:lstStyle/>
          <a:p>
            <a:pPr marL="8637">
              <a:spcBef>
                <a:spcPts val="68"/>
              </a:spcBef>
            </a:pPr>
            <a:r>
              <a:rPr lang="en-US" sz="2800" b="1" spc="-3" smtClean="0">
                <a:solidFill>
                  <a:srgbClr val="44536A"/>
                </a:solidFill>
                <a:latin typeface="Century Gothic"/>
                <a:cs typeface="Century Gothic"/>
              </a:rPr>
              <a:t>ASAS-ASAS PENGELOLAAN </a:t>
            </a:r>
            <a:r>
              <a:rPr lang="en-US" sz="2800" b="1" spc="-3" smtClean="0">
                <a:solidFill>
                  <a:srgbClr val="FF0000"/>
                </a:solidFill>
                <a:latin typeface="Century Gothic"/>
                <a:cs typeface="Century Gothic"/>
              </a:rPr>
              <a:t>KEUANGAN</a:t>
            </a:r>
            <a:r>
              <a:rPr lang="en-US" sz="2800" b="1" spc="-17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2800" b="1" spc="-3" smtClean="0">
                <a:solidFill>
                  <a:srgbClr val="FF0000"/>
                </a:solidFill>
                <a:latin typeface="Century Gothic"/>
                <a:cs typeface="Century Gothic"/>
              </a:rPr>
              <a:t>DESA</a:t>
            </a:r>
            <a:endParaRPr lang="en-US"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7797" y="1306321"/>
            <a:ext cx="499588" cy="793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1" name="object 11"/>
          <p:cNvSpPr/>
          <p:nvPr/>
        </p:nvSpPr>
        <p:spPr>
          <a:xfrm>
            <a:off x="3293860" y="1506033"/>
            <a:ext cx="343591" cy="456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2" name="object 12"/>
          <p:cNvSpPr/>
          <p:nvPr/>
        </p:nvSpPr>
        <p:spPr>
          <a:xfrm>
            <a:off x="3231294" y="2498306"/>
            <a:ext cx="499588" cy="793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3" name="object 13"/>
          <p:cNvSpPr/>
          <p:nvPr/>
        </p:nvSpPr>
        <p:spPr>
          <a:xfrm>
            <a:off x="3305786" y="2619068"/>
            <a:ext cx="354992" cy="480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4" name="object 14"/>
          <p:cNvSpPr/>
          <p:nvPr/>
        </p:nvSpPr>
        <p:spPr>
          <a:xfrm>
            <a:off x="3231294" y="3872853"/>
            <a:ext cx="499588" cy="7932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5" name="object 15"/>
          <p:cNvSpPr/>
          <p:nvPr/>
        </p:nvSpPr>
        <p:spPr>
          <a:xfrm>
            <a:off x="3301001" y="4049745"/>
            <a:ext cx="360175" cy="4394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6" name="object 16"/>
          <p:cNvSpPr/>
          <p:nvPr/>
        </p:nvSpPr>
        <p:spPr>
          <a:xfrm>
            <a:off x="3198987" y="5174029"/>
            <a:ext cx="499588" cy="793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  <p:sp>
        <p:nvSpPr>
          <p:cNvPr id="17" name="object 17"/>
          <p:cNvSpPr/>
          <p:nvPr/>
        </p:nvSpPr>
        <p:spPr>
          <a:xfrm>
            <a:off x="3272578" y="5357830"/>
            <a:ext cx="353955" cy="428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28"/>
          </a:p>
        </p:txBody>
      </p:sp>
    </p:spTree>
    <p:extLst>
      <p:ext uri="{BB962C8B-B14F-4D97-AF65-F5344CB8AC3E}">
        <p14:creationId xmlns:p14="http://schemas.microsoft.com/office/powerpoint/2010/main" val="11057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6552" y="4176435"/>
            <a:ext cx="4691473" cy="18876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66065" marR="56515" indent="-177800" algn="l">
              <a:lnSpc>
                <a:spcPct val="100000"/>
              </a:lnSpc>
              <a:spcBef>
                <a:spcPts val="434"/>
              </a:spcBef>
              <a:buFont typeface="MS UI Gothic"/>
              <a:buChar char="▪"/>
              <a:tabLst>
                <a:tab pos="266065" algn="l"/>
              </a:tabLst>
            </a:pPr>
            <a:r>
              <a:rPr lang="en-US" sz="1100" spc="-5" smtClean="0">
                <a:latin typeface="Arial"/>
                <a:cs typeface="Arial"/>
              </a:rPr>
              <a:t>Pengeluaran </a:t>
            </a:r>
            <a:r>
              <a:rPr lang="en-US" sz="1100" spc="-5">
                <a:latin typeface="Arial"/>
                <a:cs typeface="Arial"/>
              </a:rPr>
              <a:t>dan penerimaan dilaksanakan </a:t>
            </a:r>
            <a:r>
              <a:rPr lang="en-US" sz="1100" spc="-5" smtClean="0">
                <a:latin typeface="Arial"/>
                <a:cs typeface="Arial"/>
              </a:rPr>
              <a:t>melalui </a:t>
            </a:r>
            <a:r>
              <a:rPr lang="en-US" sz="1100" spc="-5">
                <a:latin typeface="Arial"/>
                <a:cs typeface="Arial"/>
              </a:rPr>
              <a:t>rekening Kas </a:t>
            </a:r>
            <a:r>
              <a:rPr lang="en-US" sz="1100" spc="-5" smtClean="0">
                <a:latin typeface="Arial"/>
                <a:cs typeface="Arial"/>
              </a:rPr>
              <a:t>Desa, </a:t>
            </a:r>
            <a:r>
              <a:rPr lang="en-US" sz="1100" spc="-5">
                <a:latin typeface="Arial"/>
                <a:cs typeface="Arial"/>
              </a:rPr>
              <a:t>dengan dukungan bukti yang  lengkap dan</a:t>
            </a:r>
            <a:r>
              <a:rPr lang="en-US" sz="1100" spc="-15">
                <a:latin typeface="Arial"/>
                <a:cs typeface="Arial"/>
              </a:rPr>
              <a:t> </a:t>
            </a:r>
            <a:r>
              <a:rPr lang="en-US" sz="1100" spc="-5">
                <a:latin typeface="Arial"/>
                <a:cs typeface="Arial"/>
              </a:rPr>
              <a:t>sah</a:t>
            </a:r>
            <a:r>
              <a:rPr lang="en-US" sz="1100" spc="-5" smtClean="0">
                <a:latin typeface="Arial"/>
                <a:cs typeface="Arial"/>
              </a:rPr>
              <a:t>;</a:t>
            </a:r>
          </a:p>
          <a:p>
            <a:pPr marL="266065" marR="56515" indent="-177800" algn="l">
              <a:lnSpc>
                <a:spcPct val="100000"/>
              </a:lnSpc>
              <a:spcBef>
                <a:spcPts val="434"/>
              </a:spcBef>
              <a:buFont typeface="MS UI Gothic"/>
              <a:buChar char="▪"/>
              <a:tabLst>
                <a:tab pos="266065" algn="l"/>
              </a:tabLst>
            </a:pPr>
            <a:r>
              <a:rPr lang="en-US" sz="1100" spc="-5" smtClean="0">
                <a:latin typeface="Arial"/>
                <a:cs typeface="Arial"/>
              </a:rPr>
              <a:t>Pelaksanaan kegiatan berpedoman pada RAB.</a:t>
            </a:r>
          </a:p>
          <a:p>
            <a:pPr marL="266065" marR="56515" indent="-177800" algn="l">
              <a:lnSpc>
                <a:spcPct val="100000"/>
              </a:lnSpc>
              <a:spcBef>
                <a:spcPts val="434"/>
              </a:spcBef>
              <a:buFont typeface="MS UI Gothic"/>
              <a:buChar char="▪"/>
              <a:tabLst>
                <a:tab pos="266065" algn="l"/>
              </a:tabLst>
            </a:pPr>
            <a:r>
              <a:rPr lang="en-US" sz="1100" spc="-5" smtClean="0">
                <a:latin typeface="Arial"/>
                <a:cs typeface="Arial"/>
              </a:rPr>
              <a:t>Bendahara wajib memungut pajak kegiatan.</a:t>
            </a:r>
            <a:endParaRPr lang="en-US" sz="1100">
              <a:latin typeface="Arial"/>
              <a:cs typeface="Arial"/>
            </a:endParaRPr>
          </a:p>
          <a:p>
            <a:pPr marL="266065" marR="215900" indent="-177800" algn="l">
              <a:lnSpc>
                <a:spcPct val="100000"/>
              </a:lnSpc>
              <a:buFont typeface="MS UI Gothic"/>
              <a:buChar char="▪"/>
              <a:tabLst>
                <a:tab pos="266065" algn="l"/>
              </a:tabLst>
            </a:pPr>
            <a:r>
              <a:rPr lang="en-US" sz="1100" spc="-5" smtClean="0">
                <a:latin typeface="Arial"/>
                <a:cs typeface="Arial"/>
              </a:rPr>
              <a:t>Bendahara </a:t>
            </a:r>
            <a:r>
              <a:rPr lang="en-US" sz="1100" spc="-5">
                <a:latin typeface="Arial"/>
                <a:cs typeface="Arial"/>
              </a:rPr>
              <a:t>dpt menyimpan uang </a:t>
            </a:r>
            <a:r>
              <a:rPr lang="en-US" sz="1100" spc="-5" smtClean="0">
                <a:latin typeface="Arial"/>
                <a:cs typeface="Arial"/>
              </a:rPr>
              <a:t>dalam </a:t>
            </a:r>
            <a:r>
              <a:rPr lang="en-US" sz="1100" spc="-5">
                <a:latin typeface="Arial"/>
                <a:cs typeface="Arial"/>
              </a:rPr>
              <a:t>Kas </a:t>
            </a:r>
            <a:r>
              <a:rPr lang="en-US" sz="1100" spc="-5" smtClean="0">
                <a:latin typeface="Arial"/>
                <a:cs typeface="Arial"/>
              </a:rPr>
              <a:t>Desa maksimal Rp 15 juta;</a:t>
            </a:r>
            <a:endParaRPr lang="en-US" sz="1100">
              <a:latin typeface="Arial"/>
              <a:cs typeface="Arial"/>
            </a:endParaRPr>
          </a:p>
          <a:p>
            <a:pPr marL="266065" indent="-177800" algn="l">
              <a:lnSpc>
                <a:spcPct val="100000"/>
              </a:lnSpc>
              <a:buFont typeface="MS UI Gothic"/>
              <a:buChar char="▪"/>
              <a:tabLst>
                <a:tab pos="266065" algn="l"/>
              </a:tabLst>
            </a:pPr>
            <a:r>
              <a:rPr lang="en-US" sz="1100" spc="-5">
                <a:latin typeface="Arial"/>
                <a:cs typeface="Arial"/>
              </a:rPr>
              <a:t>Pengadaan barang dan/atau Jasa </a:t>
            </a:r>
            <a:r>
              <a:rPr lang="en-US" sz="1100" spc="-5" smtClean="0">
                <a:latin typeface="Arial"/>
                <a:cs typeface="Arial"/>
              </a:rPr>
              <a:t>mengutamakan swakelola;</a:t>
            </a:r>
            <a:r>
              <a:rPr lang="en-US" sz="1100" spc="100" smtClean="0">
                <a:latin typeface="Arial"/>
                <a:cs typeface="Arial"/>
              </a:rPr>
              <a:t> </a:t>
            </a:r>
            <a:r>
              <a:rPr lang="en-US" sz="1100" spc="-5">
                <a:latin typeface="Arial"/>
                <a:cs typeface="Arial"/>
              </a:rPr>
              <a:t>dan</a:t>
            </a:r>
            <a:endParaRPr lang="en-US" sz="1100">
              <a:latin typeface="Arial"/>
              <a:cs typeface="Arial"/>
            </a:endParaRPr>
          </a:p>
          <a:p>
            <a:pPr marL="266065" indent="-177800" algn="l">
              <a:lnSpc>
                <a:spcPct val="100000"/>
              </a:lnSpc>
              <a:buFont typeface="MS UI Gothic"/>
              <a:buChar char="▪"/>
              <a:tabLst>
                <a:tab pos="266065" algn="l"/>
              </a:tabLst>
            </a:pPr>
            <a:r>
              <a:rPr lang="en-US" sz="1100" spc="-5">
                <a:latin typeface="Arial"/>
                <a:cs typeface="Arial"/>
              </a:rPr>
              <a:t>Penggunaan biaya tak terduga harus dibuat rincian RAB, dan</a:t>
            </a:r>
            <a:r>
              <a:rPr lang="en-US" sz="1100" spc="55">
                <a:latin typeface="Arial"/>
                <a:cs typeface="Arial"/>
              </a:rPr>
              <a:t> </a:t>
            </a:r>
            <a:r>
              <a:rPr lang="en-US" sz="1100" spc="-5" smtClean="0">
                <a:latin typeface="Arial"/>
                <a:cs typeface="Arial"/>
              </a:rPr>
              <a:t>disahkan Kepala</a:t>
            </a:r>
            <a:r>
              <a:rPr lang="en-US" sz="1100" smtClean="0">
                <a:latin typeface="Arial"/>
                <a:cs typeface="Arial"/>
              </a:rPr>
              <a:t> </a:t>
            </a:r>
            <a:r>
              <a:rPr lang="en-US" sz="1100" spc="-5">
                <a:latin typeface="Arial"/>
                <a:cs typeface="Arial"/>
              </a:rPr>
              <a:t>Desa.</a:t>
            </a:r>
            <a:endParaRPr lang="en-US" sz="1100">
              <a:latin typeface="Arial"/>
              <a:cs typeface="Arial"/>
            </a:endParaRPr>
          </a:p>
          <a:p>
            <a:endParaRPr lang="en-US" sz="11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1721" y="165259"/>
            <a:ext cx="5326869" cy="378053"/>
          </a:xfrm>
          <a:prstGeom prst="rect">
            <a:avLst/>
          </a:prstGeom>
        </p:spPr>
        <p:txBody>
          <a:bodyPr vert="horz" wrap="square" lIns="0" tIns="8637" rIns="0" bIns="0" rtlCol="0" anchor="ctr">
            <a:spAutoFit/>
          </a:bodyPr>
          <a:lstStyle/>
          <a:p>
            <a:pPr marL="8637">
              <a:spcBef>
                <a:spcPts val="68"/>
              </a:spcBef>
            </a:pPr>
            <a:r>
              <a:rPr sz="2400" b="1" spc="-3" dirty="0">
                <a:solidFill>
                  <a:srgbClr val="44536A"/>
                </a:solidFill>
                <a:latin typeface="Century Gothic"/>
                <a:cs typeface="Century Gothic"/>
              </a:rPr>
              <a:t>PENGELOLAAN KEUANGAN</a:t>
            </a:r>
            <a:r>
              <a:rPr sz="2400" b="1" spc="-31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2400" b="1" spc="-3" dirty="0">
                <a:solidFill>
                  <a:srgbClr val="44536A"/>
                </a:solidFill>
                <a:latin typeface="Century Gothic"/>
                <a:cs typeface="Century Gothic"/>
              </a:rPr>
              <a:t>DESA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031" y="669865"/>
            <a:ext cx="7707763" cy="16986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1235561" marR="3455" indent="-1227356">
              <a:spcBef>
                <a:spcPts val="65"/>
              </a:spcBef>
            </a:pPr>
            <a:r>
              <a:rPr sz="1050" i="1" spc="-3" dirty="0">
                <a:latin typeface="Arial"/>
                <a:cs typeface="Arial"/>
              </a:rPr>
              <a:t>Pengelolaan Keuangan Desa meliputi Perencanaan, Pelaksanaan, Penatausahaan</a:t>
            </a:r>
            <a:r>
              <a:rPr sz="1050" i="1" spc="-3">
                <a:latin typeface="Arial"/>
                <a:cs typeface="Arial"/>
              </a:rPr>
              <a:t>, </a:t>
            </a:r>
            <a:r>
              <a:rPr sz="1050" i="1" spc="-3" smtClean="0">
                <a:latin typeface="Arial"/>
                <a:cs typeface="Arial"/>
              </a:rPr>
              <a:t>Pelaporan</a:t>
            </a:r>
            <a:r>
              <a:rPr sz="1050" i="1" spc="-3" dirty="0">
                <a:latin typeface="Arial"/>
                <a:cs typeface="Arial"/>
              </a:rPr>
              <a:t>, </a:t>
            </a:r>
            <a:r>
              <a:rPr sz="1050" i="1" spc="-3">
                <a:latin typeface="Arial"/>
                <a:cs typeface="Arial"/>
              </a:rPr>
              <a:t>dan</a:t>
            </a:r>
            <a:r>
              <a:rPr sz="1050" i="1" spc="-20">
                <a:latin typeface="Arial"/>
                <a:cs typeface="Arial"/>
              </a:rPr>
              <a:t> </a:t>
            </a:r>
            <a:r>
              <a:rPr sz="1050" i="1" spc="-3" smtClean="0">
                <a:latin typeface="Arial"/>
                <a:cs typeface="Arial"/>
              </a:rPr>
              <a:t>Pertanggungjawaban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11310" y="1290966"/>
            <a:ext cx="2129089" cy="215932"/>
          </a:xfrm>
          <a:custGeom>
            <a:avLst/>
            <a:gdLst/>
            <a:ahLst/>
            <a:cxnLst/>
            <a:rect l="l" t="t" r="r" b="b"/>
            <a:pathLst>
              <a:path w="3130550" h="238125">
                <a:moveTo>
                  <a:pt x="3090672" y="0"/>
                </a:moveTo>
                <a:lnTo>
                  <a:pt x="39624" y="0"/>
                </a:lnTo>
                <a:lnTo>
                  <a:pt x="24217" y="3119"/>
                </a:lnTo>
                <a:lnTo>
                  <a:pt x="11620" y="11620"/>
                </a:lnTo>
                <a:lnTo>
                  <a:pt x="3119" y="24217"/>
                </a:lnTo>
                <a:lnTo>
                  <a:pt x="0" y="39623"/>
                </a:lnTo>
                <a:lnTo>
                  <a:pt x="0" y="237743"/>
                </a:lnTo>
                <a:lnTo>
                  <a:pt x="3130296" y="237743"/>
                </a:lnTo>
                <a:lnTo>
                  <a:pt x="3130296" y="39623"/>
                </a:lnTo>
                <a:lnTo>
                  <a:pt x="3127176" y="24217"/>
                </a:lnTo>
                <a:lnTo>
                  <a:pt x="3118675" y="11620"/>
                </a:lnTo>
                <a:lnTo>
                  <a:pt x="3106078" y="3119"/>
                </a:lnTo>
                <a:lnTo>
                  <a:pt x="309067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4911311" y="1272170"/>
            <a:ext cx="2129089" cy="215932"/>
          </a:xfrm>
          <a:custGeom>
            <a:avLst/>
            <a:gdLst/>
            <a:ahLst/>
            <a:cxnLst/>
            <a:rect l="l" t="t" r="r" b="b"/>
            <a:pathLst>
              <a:path w="3130550" h="238125">
                <a:moveTo>
                  <a:pt x="39624" y="0"/>
                </a:moveTo>
                <a:lnTo>
                  <a:pt x="3090672" y="0"/>
                </a:lnTo>
                <a:lnTo>
                  <a:pt x="3106078" y="3119"/>
                </a:lnTo>
                <a:lnTo>
                  <a:pt x="3118675" y="11620"/>
                </a:lnTo>
                <a:lnTo>
                  <a:pt x="3127176" y="24217"/>
                </a:lnTo>
                <a:lnTo>
                  <a:pt x="3130296" y="39623"/>
                </a:lnTo>
                <a:lnTo>
                  <a:pt x="3130296" y="237743"/>
                </a:lnTo>
                <a:lnTo>
                  <a:pt x="0" y="237743"/>
                </a:lnTo>
                <a:lnTo>
                  <a:pt x="0" y="39623"/>
                </a:lnTo>
                <a:lnTo>
                  <a:pt x="3119" y="24217"/>
                </a:lnTo>
                <a:lnTo>
                  <a:pt x="11620" y="11620"/>
                </a:lnTo>
                <a:lnTo>
                  <a:pt x="24217" y="3119"/>
                </a:lnTo>
                <a:lnTo>
                  <a:pt x="39624" y="0"/>
                </a:lnTo>
                <a:close/>
              </a:path>
            </a:pathLst>
          </a:custGeom>
          <a:ln w="12954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11"/>
          <p:cNvSpPr/>
          <p:nvPr/>
        </p:nvSpPr>
        <p:spPr>
          <a:xfrm>
            <a:off x="96552" y="3952598"/>
            <a:ext cx="2129089" cy="215932"/>
          </a:xfrm>
          <a:custGeom>
            <a:avLst/>
            <a:gdLst/>
            <a:ahLst/>
            <a:cxnLst/>
            <a:rect l="l" t="t" r="r" b="b"/>
            <a:pathLst>
              <a:path w="3130550" h="238125">
                <a:moveTo>
                  <a:pt x="3090672" y="0"/>
                </a:moveTo>
                <a:lnTo>
                  <a:pt x="39624" y="0"/>
                </a:lnTo>
                <a:lnTo>
                  <a:pt x="24201" y="3119"/>
                </a:lnTo>
                <a:lnTo>
                  <a:pt x="11606" y="11620"/>
                </a:lnTo>
                <a:lnTo>
                  <a:pt x="3114" y="24217"/>
                </a:lnTo>
                <a:lnTo>
                  <a:pt x="0" y="39624"/>
                </a:lnTo>
                <a:lnTo>
                  <a:pt x="0" y="237743"/>
                </a:lnTo>
                <a:lnTo>
                  <a:pt x="3130296" y="237743"/>
                </a:lnTo>
                <a:lnTo>
                  <a:pt x="3130296" y="39624"/>
                </a:lnTo>
                <a:lnTo>
                  <a:pt x="3127176" y="24217"/>
                </a:lnTo>
                <a:lnTo>
                  <a:pt x="3118675" y="11620"/>
                </a:lnTo>
                <a:lnTo>
                  <a:pt x="3106078" y="3119"/>
                </a:lnTo>
                <a:lnTo>
                  <a:pt x="309067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2" name="object 12"/>
          <p:cNvSpPr/>
          <p:nvPr/>
        </p:nvSpPr>
        <p:spPr>
          <a:xfrm>
            <a:off x="96552" y="1249784"/>
            <a:ext cx="2129089" cy="269483"/>
          </a:xfrm>
          <a:custGeom>
            <a:avLst/>
            <a:gdLst/>
            <a:ahLst/>
            <a:cxnLst/>
            <a:rect l="l" t="t" r="r" b="b"/>
            <a:pathLst>
              <a:path w="3130550" h="297180">
                <a:moveTo>
                  <a:pt x="3080766" y="0"/>
                </a:moveTo>
                <a:lnTo>
                  <a:pt x="49530" y="0"/>
                </a:lnTo>
                <a:lnTo>
                  <a:pt x="30250" y="3899"/>
                </a:lnTo>
                <a:lnTo>
                  <a:pt x="14506" y="14525"/>
                </a:lnTo>
                <a:lnTo>
                  <a:pt x="3892" y="30271"/>
                </a:lnTo>
                <a:lnTo>
                  <a:pt x="0" y="49529"/>
                </a:lnTo>
                <a:lnTo>
                  <a:pt x="0" y="297179"/>
                </a:lnTo>
                <a:lnTo>
                  <a:pt x="3130296" y="297179"/>
                </a:lnTo>
                <a:lnTo>
                  <a:pt x="3130296" y="49529"/>
                </a:lnTo>
                <a:lnTo>
                  <a:pt x="3126396" y="30271"/>
                </a:lnTo>
                <a:lnTo>
                  <a:pt x="3115770" y="14525"/>
                </a:lnTo>
                <a:lnTo>
                  <a:pt x="3100024" y="3899"/>
                </a:lnTo>
                <a:lnTo>
                  <a:pt x="308076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3" name="object 13"/>
          <p:cNvSpPr/>
          <p:nvPr/>
        </p:nvSpPr>
        <p:spPr>
          <a:xfrm>
            <a:off x="96552" y="1245395"/>
            <a:ext cx="2129089" cy="269483"/>
          </a:xfrm>
          <a:custGeom>
            <a:avLst/>
            <a:gdLst/>
            <a:ahLst/>
            <a:cxnLst/>
            <a:rect l="l" t="t" r="r" b="b"/>
            <a:pathLst>
              <a:path w="3130550" h="297180">
                <a:moveTo>
                  <a:pt x="49530" y="0"/>
                </a:moveTo>
                <a:lnTo>
                  <a:pt x="3080766" y="0"/>
                </a:lnTo>
                <a:lnTo>
                  <a:pt x="3100024" y="3899"/>
                </a:lnTo>
                <a:lnTo>
                  <a:pt x="3115770" y="14525"/>
                </a:lnTo>
                <a:lnTo>
                  <a:pt x="3126396" y="30271"/>
                </a:lnTo>
                <a:lnTo>
                  <a:pt x="3130296" y="49529"/>
                </a:lnTo>
                <a:lnTo>
                  <a:pt x="3130296" y="297179"/>
                </a:lnTo>
                <a:lnTo>
                  <a:pt x="0" y="297179"/>
                </a:lnTo>
                <a:lnTo>
                  <a:pt x="0" y="49529"/>
                </a:lnTo>
                <a:lnTo>
                  <a:pt x="3892" y="30271"/>
                </a:lnTo>
                <a:lnTo>
                  <a:pt x="14506" y="14525"/>
                </a:lnTo>
                <a:lnTo>
                  <a:pt x="30250" y="3899"/>
                </a:lnTo>
                <a:lnTo>
                  <a:pt x="49530" y="0"/>
                </a:lnTo>
                <a:close/>
              </a:path>
            </a:pathLst>
          </a:custGeom>
          <a:ln w="12954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417604" y="1242917"/>
            <a:ext cx="1346084" cy="16986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050" b="1" spc="-3" dirty="0">
                <a:solidFill>
                  <a:srgbClr val="FFFFFF"/>
                </a:solidFill>
                <a:latin typeface="Arial"/>
                <a:cs typeface="Arial"/>
              </a:rPr>
              <a:t>PERENCANAAN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32040" y="1277368"/>
            <a:ext cx="1584176" cy="16986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050" b="1" i="1" spc="-14" dirty="0">
                <a:solidFill>
                  <a:srgbClr val="FFFFFF"/>
                </a:solidFill>
                <a:latin typeface="Arial"/>
                <a:cs typeface="Arial"/>
              </a:rPr>
              <a:t>PENATAUSAHAAN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32040" y="1549786"/>
            <a:ext cx="4032447" cy="1410907"/>
          </a:xfrm>
          <a:prstGeom prst="rect">
            <a:avLst/>
          </a:prstGeom>
          <a:solidFill>
            <a:srgbClr val="E1EFD9"/>
          </a:solidFill>
          <a:ln>
            <a:solidFill>
              <a:srgbClr val="FFC000"/>
            </a:solidFill>
          </a:ln>
        </p:spPr>
        <p:txBody>
          <a:bodyPr vert="horz" wrap="square" lIns="0" tIns="56142" rIns="0" bIns="0" rtlCol="0">
            <a:spAutoFit/>
          </a:bodyPr>
          <a:lstStyle/>
          <a:p>
            <a:pPr marL="139924" indent="-116603" algn="l">
              <a:spcBef>
                <a:spcPts val="442"/>
              </a:spcBef>
              <a:buFont typeface="MS UI Gothic"/>
              <a:buChar char="▪"/>
              <a:tabLst>
                <a:tab pos="140356" algn="l"/>
              </a:tabLst>
            </a:pPr>
            <a:r>
              <a:rPr sz="1100" spc="-3" dirty="0">
                <a:latin typeface="Arial"/>
                <a:cs typeface="Arial"/>
              </a:rPr>
              <a:t>Wajib dilaksanakan oleh Bendahara</a:t>
            </a:r>
            <a:r>
              <a:rPr sz="1100" spc="7" dirty="0">
                <a:latin typeface="Arial"/>
                <a:cs typeface="Arial"/>
              </a:rPr>
              <a:t> </a:t>
            </a:r>
            <a:r>
              <a:rPr sz="1100" spc="-3" dirty="0">
                <a:latin typeface="Arial"/>
                <a:cs typeface="Arial"/>
              </a:rPr>
              <a:t>Desa;</a:t>
            </a:r>
            <a:endParaRPr sz="1100">
              <a:latin typeface="Arial"/>
              <a:cs typeface="Arial"/>
            </a:endParaRPr>
          </a:p>
          <a:p>
            <a:pPr marL="139924" indent="-116603" algn="l">
              <a:spcBef>
                <a:spcPts val="3"/>
              </a:spcBef>
              <a:buFont typeface="MS UI Gothic"/>
              <a:buChar char="▪"/>
              <a:tabLst>
                <a:tab pos="140356" algn="l"/>
              </a:tabLst>
            </a:pPr>
            <a:r>
              <a:rPr sz="1100" spc="-3" dirty="0">
                <a:latin typeface="Arial"/>
                <a:cs typeface="Arial"/>
              </a:rPr>
              <a:t>Pencatatan setiap penerimaan dan pengeluaran;</a:t>
            </a:r>
            <a:endParaRPr sz="1100">
              <a:latin typeface="Arial"/>
              <a:cs typeface="Arial"/>
            </a:endParaRPr>
          </a:p>
          <a:p>
            <a:pPr marL="139924" indent="-116603" algn="l">
              <a:buFont typeface="MS UI Gothic"/>
              <a:buChar char="▪"/>
              <a:tabLst>
                <a:tab pos="140356" algn="l"/>
              </a:tabLst>
            </a:pPr>
            <a:r>
              <a:rPr sz="1100" spc="-3" dirty="0">
                <a:latin typeface="Arial"/>
                <a:cs typeface="Arial"/>
              </a:rPr>
              <a:t>Melakukan </a:t>
            </a:r>
            <a:r>
              <a:rPr sz="1100" dirty="0">
                <a:latin typeface="Arial"/>
                <a:cs typeface="Arial"/>
              </a:rPr>
              <a:t>tutup </a:t>
            </a:r>
            <a:r>
              <a:rPr sz="1100" spc="-3" dirty="0">
                <a:latin typeface="Arial"/>
                <a:cs typeface="Arial"/>
              </a:rPr>
              <a:t>buku setiap akhir</a:t>
            </a:r>
            <a:r>
              <a:rPr sz="1100" spc="-17" dirty="0">
                <a:latin typeface="Arial"/>
                <a:cs typeface="Arial"/>
              </a:rPr>
              <a:t> </a:t>
            </a:r>
            <a:r>
              <a:rPr sz="1100" spc="-3" dirty="0">
                <a:latin typeface="Arial"/>
                <a:cs typeface="Arial"/>
              </a:rPr>
              <a:t>bulan;</a:t>
            </a:r>
            <a:endParaRPr sz="1100">
              <a:latin typeface="Arial"/>
              <a:cs typeface="Arial"/>
            </a:endParaRPr>
          </a:p>
          <a:p>
            <a:pPr marL="139924" indent="-116603" algn="l">
              <a:buFont typeface="MS UI Gothic"/>
              <a:buChar char="▪"/>
              <a:tabLst>
                <a:tab pos="140356" algn="l"/>
              </a:tabLst>
            </a:pPr>
            <a:r>
              <a:rPr sz="1100" spc="-3" dirty="0">
                <a:latin typeface="Arial"/>
                <a:cs typeface="Arial"/>
              </a:rPr>
              <a:t>Mempertanggungjawabkan uang melalui</a:t>
            </a:r>
            <a:r>
              <a:rPr sz="1100" spc="7" dirty="0">
                <a:latin typeface="Arial"/>
                <a:cs typeface="Arial"/>
              </a:rPr>
              <a:t> </a:t>
            </a:r>
            <a:r>
              <a:rPr sz="1100" spc="-3" dirty="0">
                <a:latin typeface="Arial"/>
                <a:cs typeface="Arial"/>
              </a:rPr>
              <a:t>laporan;</a:t>
            </a:r>
            <a:endParaRPr sz="1100">
              <a:latin typeface="Arial"/>
              <a:cs typeface="Arial"/>
            </a:endParaRPr>
          </a:p>
          <a:p>
            <a:pPr marL="139924" marR="369675" indent="-116603" algn="l">
              <a:buFont typeface="MS UI Gothic"/>
              <a:buChar char="▪"/>
              <a:tabLst>
                <a:tab pos="140356" algn="l"/>
              </a:tabLst>
            </a:pPr>
            <a:r>
              <a:rPr sz="1100" spc="-3" dirty="0">
                <a:latin typeface="Arial"/>
                <a:cs typeface="Arial"/>
              </a:rPr>
              <a:t>Laporan diampaikan setiap bulan kpd Kades plg lambat tgl 10 </a:t>
            </a:r>
            <a:r>
              <a:rPr sz="1100" spc="-3">
                <a:latin typeface="Arial"/>
                <a:cs typeface="Arial"/>
              </a:rPr>
              <a:t>bulan </a:t>
            </a:r>
            <a:r>
              <a:rPr sz="1100" spc="-3" smtClean="0">
                <a:latin typeface="Arial"/>
                <a:cs typeface="Arial"/>
              </a:rPr>
              <a:t>berikutnya</a:t>
            </a:r>
            <a:r>
              <a:rPr sz="1100" spc="-3" dirty="0">
                <a:latin typeface="Arial"/>
                <a:cs typeface="Arial"/>
              </a:rPr>
              <a:t>;</a:t>
            </a:r>
            <a:r>
              <a:rPr sz="1100" spc="-14" dirty="0">
                <a:latin typeface="Arial"/>
                <a:cs typeface="Arial"/>
              </a:rPr>
              <a:t> </a:t>
            </a:r>
            <a:r>
              <a:rPr sz="1100" spc="-3" dirty="0">
                <a:latin typeface="Arial"/>
                <a:cs typeface="Arial"/>
              </a:rPr>
              <a:t>dan</a:t>
            </a:r>
            <a:endParaRPr sz="1100">
              <a:latin typeface="Arial"/>
              <a:cs typeface="Arial"/>
            </a:endParaRPr>
          </a:p>
          <a:p>
            <a:pPr marL="139924" marR="197362" indent="-116603" algn="l">
              <a:buFont typeface="MS UI Gothic"/>
              <a:buChar char="▪"/>
              <a:tabLst>
                <a:tab pos="140356" algn="l"/>
              </a:tabLst>
            </a:pPr>
            <a:r>
              <a:rPr sz="1100" spc="-3" dirty="0">
                <a:latin typeface="Arial"/>
                <a:cs typeface="Arial"/>
              </a:rPr>
              <a:t>Menggunakan : Buku Kas Umum, Buku Kas Pembantu Pajak, dan Buku  Bank.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98095" y="3756747"/>
            <a:ext cx="3552698" cy="332128"/>
          </a:xfrm>
          <a:custGeom>
            <a:avLst/>
            <a:gdLst/>
            <a:ahLst/>
            <a:cxnLst/>
            <a:rect l="l" t="t" r="r" b="b"/>
            <a:pathLst>
              <a:path w="4226559" h="238760">
                <a:moveTo>
                  <a:pt x="4186301" y="0"/>
                </a:moveTo>
                <a:lnTo>
                  <a:pt x="39750" y="0"/>
                </a:lnTo>
                <a:lnTo>
                  <a:pt x="24270" y="3121"/>
                </a:lnTo>
                <a:lnTo>
                  <a:pt x="11636" y="11636"/>
                </a:lnTo>
                <a:lnTo>
                  <a:pt x="3121" y="24270"/>
                </a:lnTo>
                <a:lnTo>
                  <a:pt x="0" y="39750"/>
                </a:lnTo>
                <a:lnTo>
                  <a:pt x="0" y="238506"/>
                </a:lnTo>
                <a:lnTo>
                  <a:pt x="4226052" y="238506"/>
                </a:lnTo>
                <a:lnTo>
                  <a:pt x="4226052" y="39750"/>
                </a:lnTo>
                <a:lnTo>
                  <a:pt x="4222930" y="24270"/>
                </a:lnTo>
                <a:lnTo>
                  <a:pt x="4214415" y="11636"/>
                </a:lnTo>
                <a:lnTo>
                  <a:pt x="4201781" y="3121"/>
                </a:lnTo>
                <a:lnTo>
                  <a:pt x="418630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20"/>
          <p:cNvSpPr/>
          <p:nvPr/>
        </p:nvSpPr>
        <p:spPr>
          <a:xfrm>
            <a:off x="4888457" y="3771945"/>
            <a:ext cx="3562337" cy="216508"/>
          </a:xfrm>
          <a:custGeom>
            <a:avLst/>
            <a:gdLst/>
            <a:ahLst/>
            <a:cxnLst/>
            <a:rect l="l" t="t" r="r" b="b"/>
            <a:pathLst>
              <a:path w="4226559" h="238760">
                <a:moveTo>
                  <a:pt x="39750" y="0"/>
                </a:moveTo>
                <a:lnTo>
                  <a:pt x="4186301" y="0"/>
                </a:lnTo>
                <a:lnTo>
                  <a:pt x="4201781" y="3121"/>
                </a:lnTo>
                <a:lnTo>
                  <a:pt x="4214415" y="11636"/>
                </a:lnTo>
                <a:lnTo>
                  <a:pt x="4222930" y="24270"/>
                </a:lnTo>
                <a:lnTo>
                  <a:pt x="4226052" y="39750"/>
                </a:lnTo>
                <a:lnTo>
                  <a:pt x="4226052" y="238506"/>
                </a:lnTo>
                <a:lnTo>
                  <a:pt x="0" y="238506"/>
                </a:lnTo>
                <a:lnTo>
                  <a:pt x="0" y="39750"/>
                </a:lnTo>
                <a:lnTo>
                  <a:pt x="3121" y="24270"/>
                </a:lnTo>
                <a:lnTo>
                  <a:pt x="11636" y="11636"/>
                </a:lnTo>
                <a:lnTo>
                  <a:pt x="24270" y="3121"/>
                </a:lnTo>
                <a:lnTo>
                  <a:pt x="39750" y="0"/>
                </a:lnTo>
                <a:close/>
              </a:path>
            </a:pathLst>
          </a:custGeom>
          <a:ln w="12954">
            <a:solidFill>
              <a:srgbClr val="AD5A2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21"/>
          <p:cNvSpPr txBox="1"/>
          <p:nvPr/>
        </p:nvSpPr>
        <p:spPr>
          <a:xfrm>
            <a:off x="4854245" y="3779263"/>
            <a:ext cx="3323942" cy="16986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sz="1050" b="1" i="1" spc="-3" dirty="0">
                <a:solidFill>
                  <a:srgbClr val="FFFFFF"/>
                </a:solidFill>
                <a:latin typeface="Arial"/>
                <a:cs typeface="Arial"/>
              </a:rPr>
              <a:t>PELAPORAN DAN </a:t>
            </a:r>
            <a:r>
              <a:rPr sz="1050" b="1" i="1" spc="-14" dirty="0">
                <a:solidFill>
                  <a:srgbClr val="FFFFFF"/>
                </a:solidFill>
                <a:latin typeface="Arial"/>
                <a:cs typeface="Arial"/>
              </a:rPr>
              <a:t>PERTANGGUNGJAWABAN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88457" y="4005064"/>
            <a:ext cx="4044019" cy="2021686"/>
          </a:xfrm>
          <a:prstGeom prst="rect">
            <a:avLst/>
          </a:prstGeom>
          <a:solidFill>
            <a:srgbClr val="FFF1CC"/>
          </a:solidFill>
          <a:ln>
            <a:solidFill>
              <a:srgbClr val="FFC000"/>
            </a:solidFill>
          </a:ln>
        </p:spPr>
        <p:txBody>
          <a:bodyPr vert="horz" wrap="square" lIns="0" tIns="31094" rIns="0" bIns="0" rtlCol="0">
            <a:spAutoFit/>
          </a:bodyPr>
          <a:lstStyle/>
          <a:p>
            <a:pPr marL="165836" marR="258254" indent="-116603" algn="l">
              <a:spcBef>
                <a:spcPts val="244"/>
              </a:spcBef>
              <a:buFont typeface="MS UI Gothic"/>
              <a:buChar char="▪"/>
              <a:tabLst>
                <a:tab pos="165836" algn="l"/>
              </a:tabLst>
            </a:pPr>
            <a:r>
              <a:rPr lang="en-US" sz="1100" spc="-3" smtClean="0">
                <a:latin typeface="Arial"/>
                <a:cs typeface="Arial"/>
              </a:rPr>
              <a:t>Kepada </a:t>
            </a:r>
            <a:r>
              <a:rPr sz="1100" spc="-3" smtClean="0">
                <a:latin typeface="Arial"/>
                <a:cs typeface="Arial"/>
              </a:rPr>
              <a:t>Bupati</a:t>
            </a:r>
            <a:r>
              <a:rPr lang="en-US" sz="1100" spc="-3" smtClean="0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melalui </a:t>
            </a:r>
            <a:r>
              <a:rPr sz="1100" spc="-3">
                <a:latin typeface="Arial"/>
                <a:cs typeface="Arial"/>
              </a:rPr>
              <a:t>Camat  </a:t>
            </a:r>
            <a:endParaRPr lang="en-US" sz="1100" spc="-3" smtClean="0">
              <a:latin typeface="Arial"/>
              <a:cs typeface="Arial"/>
            </a:endParaRPr>
          </a:p>
          <a:p>
            <a:pPr marL="392129" marR="258254" lvl="1" indent="-171450" algn="l">
              <a:spcBef>
                <a:spcPts val="244"/>
              </a:spcBef>
              <a:buFont typeface="Courier New" panose="02070309020205020404" pitchFamily="49" charset="0"/>
              <a:buChar char="o"/>
              <a:tabLst>
                <a:tab pos="165836" algn="l"/>
              </a:tabLst>
            </a:pPr>
            <a:r>
              <a:rPr sz="1100" spc="-3" smtClean="0">
                <a:latin typeface="Arial"/>
                <a:cs typeface="Arial"/>
              </a:rPr>
              <a:t>laporan </a:t>
            </a:r>
            <a:r>
              <a:rPr sz="1100" spc="-3" dirty="0">
                <a:latin typeface="Arial"/>
                <a:cs typeface="Arial"/>
              </a:rPr>
              <a:t>realisasi pelaksanaan </a:t>
            </a:r>
            <a:r>
              <a:rPr sz="1100" spc="-3">
                <a:latin typeface="Arial"/>
                <a:cs typeface="Arial"/>
              </a:rPr>
              <a:t>APBDesa </a:t>
            </a:r>
            <a:r>
              <a:rPr sz="1100" spc="-3" smtClean="0">
                <a:latin typeface="Arial"/>
                <a:cs typeface="Arial"/>
              </a:rPr>
              <a:t>semester</a:t>
            </a:r>
            <a:r>
              <a:rPr lang="en-US" sz="1100" spc="-3" smtClean="0">
                <a:latin typeface="Arial"/>
                <a:cs typeface="Arial"/>
              </a:rPr>
              <a:t> 1 </a:t>
            </a:r>
          </a:p>
          <a:p>
            <a:pPr marL="392129" marR="258254" lvl="1" indent="-171450" algn="l">
              <a:spcBef>
                <a:spcPts val="244"/>
              </a:spcBef>
              <a:buFont typeface="Courier New" panose="02070309020205020404" pitchFamily="49" charset="0"/>
              <a:buChar char="o"/>
              <a:tabLst>
                <a:tab pos="165836" algn="l"/>
              </a:tabLst>
            </a:pPr>
            <a:r>
              <a:rPr lang="fi-FI" sz="1100" spc="-3">
                <a:latin typeface="Arial"/>
                <a:cs typeface="Arial"/>
              </a:rPr>
              <a:t>laporan realisasi pelaksanaan APBDesa </a:t>
            </a:r>
            <a:r>
              <a:rPr lang="fi-FI" sz="1100" spc="-3" smtClean="0">
                <a:latin typeface="Arial"/>
                <a:cs typeface="Arial"/>
              </a:rPr>
              <a:t>semester 2 </a:t>
            </a:r>
          </a:p>
          <a:p>
            <a:pPr marL="165836" marR="258254" indent="-116603" algn="l">
              <a:spcBef>
                <a:spcPts val="244"/>
              </a:spcBef>
              <a:buFont typeface="MS UI Gothic"/>
              <a:buChar char="▪"/>
              <a:tabLst>
                <a:tab pos="165836" algn="l"/>
              </a:tabLst>
            </a:pPr>
            <a:r>
              <a:rPr lang="en-US" sz="1100" spc="-3" smtClean="0">
                <a:latin typeface="Arial"/>
                <a:cs typeface="Arial"/>
              </a:rPr>
              <a:t>Kepada Bupati melalui Camat, BPD dan masyarakat</a:t>
            </a:r>
          </a:p>
          <a:p>
            <a:pPr marL="165836" marR="258254" indent="-116603" algn="l">
              <a:spcBef>
                <a:spcPts val="244"/>
              </a:spcBef>
              <a:buFont typeface="MS UI Gothic"/>
              <a:buChar char="▪"/>
              <a:tabLst>
                <a:tab pos="165836" algn="l"/>
              </a:tabLst>
            </a:pPr>
            <a:r>
              <a:rPr lang="en-US" sz="1100" spc="-3" smtClean="0">
                <a:latin typeface="Arial"/>
                <a:cs typeface="Arial"/>
              </a:rPr>
              <a:t>Laporan pertanggungjawaban realisasi APBDes</a:t>
            </a:r>
          </a:p>
          <a:p>
            <a:pPr marL="165836" marR="258254" indent="-116603" algn="l">
              <a:spcBef>
                <a:spcPts val="244"/>
              </a:spcBef>
              <a:buFont typeface="MS UI Gothic"/>
              <a:buChar char="▪"/>
              <a:tabLst>
                <a:tab pos="165836" algn="l"/>
              </a:tabLst>
            </a:pPr>
            <a:r>
              <a:rPr sz="1100" spc="-3" smtClean="0">
                <a:latin typeface="Arial"/>
                <a:cs typeface="Arial"/>
              </a:rPr>
              <a:t>pertama </a:t>
            </a:r>
            <a:r>
              <a:rPr sz="1100" spc="-3" dirty="0">
                <a:latin typeface="Arial"/>
                <a:cs typeface="Arial"/>
              </a:rPr>
              <a:t>dan </a:t>
            </a:r>
            <a:r>
              <a:rPr sz="1100" dirty="0">
                <a:latin typeface="Arial"/>
                <a:cs typeface="Arial"/>
              </a:rPr>
              <a:t>semester </a:t>
            </a:r>
            <a:r>
              <a:rPr sz="1100" spc="-3">
                <a:latin typeface="Arial"/>
                <a:cs typeface="Arial"/>
              </a:rPr>
              <a:t>akhir</a:t>
            </a:r>
            <a:r>
              <a:rPr sz="1100" spc="-27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tahun</a:t>
            </a:r>
            <a:r>
              <a:rPr lang="en-US" sz="1100" spc="-3" smtClean="0">
                <a:latin typeface="Arial"/>
                <a:cs typeface="Arial"/>
              </a:rPr>
              <a:t> </a:t>
            </a:r>
          </a:p>
          <a:p>
            <a:pPr marL="165836" indent="-116603" algn="l">
              <a:buFont typeface="MS UI Gothic"/>
              <a:buChar char="▪"/>
              <a:tabLst>
                <a:tab pos="165836" algn="l"/>
              </a:tabLst>
            </a:pPr>
            <a:r>
              <a:rPr sz="1100" spc="-3" smtClean="0">
                <a:latin typeface="Arial"/>
                <a:cs typeface="Arial"/>
              </a:rPr>
              <a:t>Lampiran </a:t>
            </a:r>
            <a:r>
              <a:rPr lang="en-US" sz="1100" spc="-3" smtClean="0">
                <a:latin typeface="Arial"/>
                <a:cs typeface="Arial"/>
              </a:rPr>
              <a:t>f</a:t>
            </a:r>
            <a:r>
              <a:rPr sz="1100" spc="-3" smtClean="0">
                <a:latin typeface="Arial"/>
                <a:cs typeface="Arial"/>
              </a:rPr>
              <a:t>ormat</a:t>
            </a:r>
            <a:r>
              <a:rPr sz="1100" spc="-10" smtClean="0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laporan:</a:t>
            </a:r>
            <a:endParaRPr sz="1100" smtClean="0">
              <a:latin typeface="Arial"/>
              <a:cs typeface="Arial"/>
            </a:endParaRPr>
          </a:p>
          <a:p>
            <a:pPr marL="461662" lvl="1" indent="-171450" algn="l">
              <a:buFont typeface="Courier New" panose="02070309020205020404" pitchFamily="49" charset="0"/>
              <a:buChar char="o"/>
              <a:tabLst>
                <a:tab pos="406815" algn="l"/>
              </a:tabLst>
            </a:pPr>
            <a:r>
              <a:rPr sz="1100" spc="-3" smtClean="0">
                <a:latin typeface="Arial"/>
                <a:cs typeface="Arial"/>
              </a:rPr>
              <a:t>Pertanggungjawaban realisasi Pelaks.APBDesa T.A.</a:t>
            </a:r>
            <a:r>
              <a:rPr sz="1100" spc="44" smtClean="0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berkenaan;</a:t>
            </a:r>
            <a:endParaRPr sz="1100" smtClean="0">
              <a:latin typeface="Arial"/>
              <a:cs typeface="Arial"/>
            </a:endParaRPr>
          </a:p>
          <a:p>
            <a:pPr marL="461662" lvl="1" indent="-171450" algn="l">
              <a:buFont typeface="Courier New" panose="02070309020205020404" pitchFamily="49" charset="0"/>
              <a:buChar char="o"/>
              <a:tabLst>
                <a:tab pos="406815" algn="l"/>
              </a:tabLst>
            </a:pPr>
            <a:r>
              <a:rPr sz="1100" spc="-3" smtClean="0">
                <a:latin typeface="Arial"/>
                <a:cs typeface="Arial"/>
              </a:rPr>
              <a:t>Kekayaan Milik Desa per 31 Des. T.A. berkenaan;</a:t>
            </a:r>
            <a:r>
              <a:rPr sz="1100" spc="10" smtClean="0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dan</a:t>
            </a:r>
            <a:endParaRPr sz="1100" smtClean="0">
              <a:latin typeface="Arial"/>
              <a:cs typeface="Arial"/>
            </a:endParaRPr>
          </a:p>
          <a:p>
            <a:pPr marL="461662" lvl="1" indent="-171450" algn="l">
              <a:buFont typeface="Courier New" panose="02070309020205020404" pitchFamily="49" charset="0"/>
              <a:buChar char="o"/>
              <a:tabLst>
                <a:tab pos="406815" algn="l"/>
              </a:tabLst>
            </a:pPr>
            <a:r>
              <a:rPr sz="1100" spc="-3" smtClean="0">
                <a:latin typeface="Arial"/>
                <a:cs typeface="Arial"/>
              </a:rPr>
              <a:t>Program Pemerintah &amp; Pemda yg masuk ke</a:t>
            </a:r>
            <a:r>
              <a:rPr sz="1100" smtClean="0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Desa.</a:t>
            </a:r>
            <a:endParaRPr lang="en-US" sz="1100" spc="-3" smtClean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000" y="1553895"/>
            <a:ext cx="4701024" cy="2290615"/>
          </a:xfrm>
          <a:custGeom>
            <a:avLst/>
            <a:gdLst/>
            <a:ahLst/>
            <a:cxnLst/>
            <a:rect l="l" t="t" r="r" b="b"/>
            <a:pathLst>
              <a:path w="4967605" h="1672589">
                <a:moveTo>
                  <a:pt x="0" y="1672589"/>
                </a:moveTo>
                <a:lnTo>
                  <a:pt x="4967478" y="1672589"/>
                </a:lnTo>
                <a:lnTo>
                  <a:pt x="4967478" y="0"/>
                </a:lnTo>
                <a:lnTo>
                  <a:pt x="0" y="0"/>
                </a:lnTo>
                <a:lnTo>
                  <a:pt x="0" y="1672589"/>
                </a:lnTo>
                <a:close/>
              </a:path>
            </a:pathLst>
          </a:custGeom>
          <a:solidFill>
            <a:srgbClr val="FAE4D5"/>
          </a:solidFill>
          <a:ln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pPr algn="l"/>
            <a:endParaRPr sz="1800"/>
          </a:p>
        </p:txBody>
      </p:sp>
      <p:sp>
        <p:nvSpPr>
          <p:cNvPr id="28" name="object 28"/>
          <p:cNvSpPr txBox="1"/>
          <p:nvPr/>
        </p:nvSpPr>
        <p:spPr>
          <a:xfrm>
            <a:off x="189899" y="1640319"/>
            <a:ext cx="4507898" cy="1531779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166267" marR="190452" indent="-116603" algn="l">
              <a:spcBef>
                <a:spcPts val="65"/>
              </a:spcBef>
              <a:buFont typeface="MS UI Gothic"/>
              <a:buChar char="▪"/>
              <a:tabLst>
                <a:tab pos="166699" algn="l"/>
              </a:tabLst>
            </a:pPr>
            <a:r>
              <a:rPr sz="1100" spc="-3" dirty="0">
                <a:latin typeface="Arial"/>
                <a:cs typeface="Arial"/>
              </a:rPr>
              <a:t>Sekdes menyusun Raperdes tentang APBDesa </a:t>
            </a:r>
            <a:r>
              <a:rPr sz="1100" spc="-3">
                <a:latin typeface="Arial"/>
                <a:cs typeface="Arial"/>
              </a:rPr>
              <a:t>yang </a:t>
            </a:r>
            <a:r>
              <a:rPr lang="en-US" sz="1100" spc="-3" smtClean="0">
                <a:latin typeface="Arial"/>
                <a:cs typeface="Arial"/>
              </a:rPr>
              <a:t> diserahkan kepada Kades dan </a:t>
            </a:r>
            <a:r>
              <a:rPr sz="1100" spc="-3" smtClean="0">
                <a:latin typeface="Arial"/>
                <a:cs typeface="Arial"/>
              </a:rPr>
              <a:t>dibahas </a:t>
            </a:r>
            <a:r>
              <a:rPr lang="en-US" sz="1100" spc="-3" smtClean="0">
                <a:latin typeface="Arial"/>
                <a:cs typeface="Arial"/>
              </a:rPr>
              <a:t>serta</a:t>
            </a:r>
            <a:r>
              <a:rPr sz="1100" spc="-3" smtClean="0">
                <a:latin typeface="Arial"/>
                <a:cs typeface="Arial"/>
              </a:rPr>
              <a:t> </a:t>
            </a:r>
            <a:r>
              <a:rPr sz="1100" spc="-3">
                <a:latin typeface="Arial"/>
                <a:cs typeface="Arial"/>
              </a:rPr>
              <a:t>disepakati </a:t>
            </a:r>
            <a:r>
              <a:rPr lang="en-US" sz="1100" spc="-3" smtClean="0">
                <a:latin typeface="Arial"/>
                <a:cs typeface="Arial"/>
              </a:rPr>
              <a:t>dengan </a:t>
            </a:r>
            <a:r>
              <a:rPr sz="1100" spc="-3" smtClean="0">
                <a:latin typeface="Arial"/>
                <a:cs typeface="Arial"/>
              </a:rPr>
              <a:t>BPD</a:t>
            </a:r>
            <a:r>
              <a:rPr sz="1100" spc="-3" dirty="0">
                <a:latin typeface="Arial"/>
                <a:cs typeface="Arial"/>
              </a:rPr>
              <a:t>;</a:t>
            </a:r>
            <a:endParaRPr sz="1100">
              <a:latin typeface="Arial"/>
              <a:cs typeface="Arial"/>
            </a:endParaRPr>
          </a:p>
          <a:p>
            <a:pPr marL="166267" marR="109261" indent="-116603" algn="l">
              <a:buFont typeface="MS UI Gothic"/>
              <a:buChar char="▪"/>
              <a:tabLst>
                <a:tab pos="166699" algn="l"/>
              </a:tabLst>
            </a:pPr>
            <a:r>
              <a:rPr sz="1100" spc="-3" smtClean="0">
                <a:latin typeface="Arial"/>
                <a:cs typeface="Arial"/>
              </a:rPr>
              <a:t>APBDesa </a:t>
            </a:r>
            <a:r>
              <a:rPr sz="1100" spc="-3" dirty="0">
                <a:latin typeface="Arial"/>
                <a:cs typeface="Arial"/>
              </a:rPr>
              <a:t>dievaluasi </a:t>
            </a:r>
            <a:r>
              <a:rPr sz="1100" spc="-3">
                <a:latin typeface="Arial"/>
                <a:cs typeface="Arial"/>
              </a:rPr>
              <a:t>oleh </a:t>
            </a:r>
            <a:r>
              <a:rPr lang="en-US" sz="1100" spc="-3" smtClean="0">
                <a:latin typeface="Arial"/>
                <a:cs typeface="Arial"/>
              </a:rPr>
              <a:t>Camat </a:t>
            </a:r>
            <a:r>
              <a:rPr sz="1100" spc="-3" smtClean="0">
                <a:latin typeface="Arial"/>
                <a:cs typeface="Arial"/>
              </a:rPr>
              <a:t>selama </a:t>
            </a:r>
            <a:r>
              <a:rPr sz="1100" spc="-3" dirty="0">
                <a:latin typeface="Arial"/>
                <a:cs typeface="Arial"/>
              </a:rPr>
              <a:t>maksimal 20 hari kerja,  dan Kepala Desa harus melakukan penyempurnaan selama 7 hari jika  APBDesa dinyatakan Raperdesa tidak sesuai</a:t>
            </a:r>
            <a:r>
              <a:rPr sz="1100" spc="-3">
                <a:latin typeface="Arial"/>
                <a:cs typeface="Arial"/>
              </a:rPr>
              <a:t>;</a:t>
            </a:r>
            <a:r>
              <a:rPr sz="1100" spc="7">
                <a:latin typeface="Arial"/>
                <a:cs typeface="Arial"/>
              </a:rPr>
              <a:t> </a:t>
            </a:r>
            <a:r>
              <a:rPr sz="1100" spc="-3" smtClean="0">
                <a:latin typeface="Arial"/>
                <a:cs typeface="Arial"/>
              </a:rPr>
              <a:t>dan</a:t>
            </a:r>
            <a:endParaRPr lang="en-US" sz="1100" spc="-3" smtClean="0">
              <a:latin typeface="Arial"/>
              <a:cs typeface="Arial"/>
            </a:endParaRPr>
          </a:p>
          <a:p>
            <a:pPr marL="166267" marR="109261" indent="-116603" algn="l">
              <a:buFont typeface="MS UI Gothic"/>
              <a:buChar char="▪"/>
              <a:tabLst>
                <a:tab pos="166699" algn="l"/>
              </a:tabLst>
            </a:pPr>
            <a:r>
              <a:rPr lang="en-US" sz="1100" spc="-3" smtClean="0">
                <a:latin typeface="Arial"/>
                <a:cs typeface="Arial"/>
              </a:rPr>
              <a:t>Perdes APBDesa ditetapkan paling  lambat 31 Desember tahun</a:t>
            </a:r>
            <a:r>
              <a:rPr lang="en-US" sz="1100" spc="-10" smtClean="0">
                <a:latin typeface="Arial"/>
                <a:cs typeface="Arial"/>
              </a:rPr>
              <a:t> sebelumnya</a:t>
            </a:r>
            <a:r>
              <a:rPr lang="en-US" sz="1100" spc="-3" smtClean="0">
                <a:latin typeface="Arial"/>
                <a:cs typeface="Arial"/>
              </a:rPr>
              <a:t>;</a:t>
            </a:r>
            <a:endParaRPr lang="en-US" sz="1100">
              <a:latin typeface="Arial"/>
              <a:cs typeface="Arial"/>
            </a:endParaRPr>
          </a:p>
          <a:p>
            <a:pPr marL="166267" marR="248322" indent="-116603" algn="l">
              <a:buFont typeface="MS UI Gothic"/>
              <a:buChar char="▪"/>
              <a:tabLst>
                <a:tab pos="166699" algn="l"/>
              </a:tabLst>
            </a:pPr>
            <a:r>
              <a:rPr sz="1100" spc="-3" smtClean="0">
                <a:latin typeface="Arial"/>
                <a:cs typeface="Arial"/>
              </a:rPr>
              <a:t>Prioritas </a:t>
            </a:r>
            <a:r>
              <a:rPr sz="1100" spc="-3" dirty="0">
                <a:latin typeface="Arial"/>
                <a:cs typeface="Arial"/>
              </a:rPr>
              <a:t>penggunaan Dana Desa ditetapkan dalam musyawarah desa  antara BPD, Pemdes, dan Unsur Masyarakat.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279007" y="3952597"/>
            <a:ext cx="1346084" cy="169868"/>
          </a:xfrm>
          <a:prstGeom prst="rect">
            <a:avLst/>
          </a:prstGeom>
        </p:spPr>
        <p:txBody>
          <a:bodyPr vert="horz" wrap="square" lIns="0" tIns="8205" rIns="0" bIns="0" rtlCol="0">
            <a:spAutoFit/>
          </a:bodyPr>
          <a:lstStyle/>
          <a:p>
            <a:pPr marL="8637">
              <a:spcBef>
                <a:spcPts val="65"/>
              </a:spcBef>
            </a:pPr>
            <a:r>
              <a:rPr lang="en-US" sz="1050" b="1" spc="-3" smtClean="0">
                <a:solidFill>
                  <a:srgbClr val="FFFFFF"/>
                </a:solidFill>
                <a:latin typeface="Arial"/>
                <a:cs typeface="Arial"/>
              </a:rPr>
              <a:t>PELAKSANAAN</a:t>
            </a:r>
            <a:endParaRPr sz="10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996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041811" y="394723"/>
          <a:ext cx="5941919" cy="606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 txBox="1">
            <a:spLocks/>
          </p:cNvSpPr>
          <p:nvPr/>
        </p:nvSpPr>
        <p:spPr>
          <a:xfrm>
            <a:off x="1" y="0"/>
            <a:ext cx="305584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>
                <a:solidFill>
                  <a:schemeClr val="bg1"/>
                </a:solidFill>
                <a:latin typeface="+mj-lt"/>
              </a:rPr>
              <a:t>BATASAN BELANJA DESA PADA </a:t>
            </a:r>
            <a:r>
              <a:rPr lang="en-US" sz="4050" smtClean="0">
                <a:solidFill>
                  <a:schemeClr val="bg1"/>
                </a:solidFill>
                <a:latin typeface="+mj-lt"/>
              </a:rPr>
              <a:t>APBDESa</a:t>
            </a:r>
            <a:endParaRPr lang="en-US" sz="405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7731" y="1289537"/>
            <a:ext cx="2497662" cy="793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7731" y="5427786"/>
            <a:ext cx="2497662" cy="68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94721" y="3823516"/>
            <a:ext cx="2057400" cy="12234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</a:rPr>
              <a:t>30% dihitung dari anggaran pendapatan desa kecuali tanah bengkok yang digunakan untuk tambahan tunjangan &amp; bantuan keuangan bersifat khusus (diatur penggunaannya secara khusus)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251331" y="4327011"/>
            <a:ext cx="643390" cy="80889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5"/>
          </a:p>
        </p:txBody>
      </p:sp>
    </p:spTree>
    <p:extLst>
      <p:ext uri="{BB962C8B-B14F-4D97-AF65-F5344CB8AC3E}">
        <p14:creationId xmlns:p14="http://schemas.microsoft.com/office/powerpoint/2010/main" val="400330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529273" y="6320069"/>
            <a:ext cx="304692" cy="277283"/>
          </a:xfrm>
        </p:spPr>
        <p:txBody>
          <a:bodyPr/>
          <a:lstStyle/>
          <a:p>
            <a:fld id="{247564A0-2C6A-5D41-B706-C554FAF10A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626" y="199365"/>
            <a:ext cx="8820472" cy="47464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Arah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Pokok</a:t>
            </a:r>
            <a:r>
              <a:rPr lang="en-US" sz="2800" dirty="0" smtClean="0"/>
              <a:t> Dana </a:t>
            </a:r>
            <a:r>
              <a:rPr lang="en-US" sz="2800" dirty="0" err="1" smtClean="0"/>
              <a:t>Desa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2019</a:t>
            </a:r>
            <a:endParaRPr lang="en-US" sz="2800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2617162" y="1424364"/>
            <a:ext cx="1948908" cy="2500129"/>
          </a:xfrm>
          <a:custGeom>
            <a:avLst/>
            <a:gdLst>
              <a:gd name="connsiteX0" fmla="*/ 0 w 1948908"/>
              <a:gd name="connsiteY0" fmla="*/ 0 h 1875097"/>
              <a:gd name="connsiteX1" fmla="*/ 1948908 w 1948908"/>
              <a:gd name="connsiteY1" fmla="*/ 0 h 1875097"/>
              <a:gd name="connsiteX2" fmla="*/ 1948908 w 1948908"/>
              <a:gd name="connsiteY2" fmla="*/ 1875097 h 1875097"/>
              <a:gd name="connsiteX3" fmla="*/ 0 w 1948908"/>
              <a:gd name="connsiteY3" fmla="*/ 1875097 h 1875097"/>
              <a:gd name="connsiteX4" fmla="*/ 0 w 1948908"/>
              <a:gd name="connsiteY4" fmla="*/ 0 h 18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908" h="1875097">
                <a:moveTo>
                  <a:pt x="0" y="0"/>
                </a:moveTo>
                <a:lnTo>
                  <a:pt x="1948908" y="0"/>
                </a:lnTo>
                <a:lnTo>
                  <a:pt x="1948908" y="1875097"/>
                </a:lnTo>
                <a:lnTo>
                  <a:pt x="0" y="18750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535767" y="1424364"/>
            <a:ext cx="1948908" cy="2500129"/>
          </a:xfrm>
          <a:custGeom>
            <a:avLst/>
            <a:gdLst>
              <a:gd name="connsiteX0" fmla="*/ 0 w 1948908"/>
              <a:gd name="connsiteY0" fmla="*/ 0 h 1875097"/>
              <a:gd name="connsiteX1" fmla="*/ 1742516 w 1948908"/>
              <a:gd name="connsiteY1" fmla="*/ 0 h 1875097"/>
              <a:gd name="connsiteX2" fmla="*/ 1948908 w 1948908"/>
              <a:gd name="connsiteY2" fmla="*/ 206392 h 1875097"/>
              <a:gd name="connsiteX3" fmla="*/ 1948908 w 1948908"/>
              <a:gd name="connsiteY3" fmla="*/ 1668705 h 1875097"/>
              <a:gd name="connsiteX4" fmla="*/ 1742516 w 1948908"/>
              <a:gd name="connsiteY4" fmla="*/ 1875097 h 1875097"/>
              <a:gd name="connsiteX5" fmla="*/ 0 w 1948908"/>
              <a:gd name="connsiteY5" fmla="*/ 1875097 h 1875097"/>
              <a:gd name="connsiteX6" fmla="*/ 0 w 1948908"/>
              <a:gd name="connsiteY6" fmla="*/ 0 h 18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8908" h="1875097">
                <a:moveTo>
                  <a:pt x="0" y="0"/>
                </a:moveTo>
                <a:lnTo>
                  <a:pt x="1742516" y="0"/>
                </a:lnTo>
                <a:cubicBezTo>
                  <a:pt x="1856503" y="0"/>
                  <a:pt x="1948908" y="92405"/>
                  <a:pt x="1948908" y="206392"/>
                </a:cubicBezTo>
                <a:lnTo>
                  <a:pt x="1948908" y="1668705"/>
                </a:lnTo>
                <a:cubicBezTo>
                  <a:pt x="1948908" y="1782692"/>
                  <a:pt x="1856503" y="1875097"/>
                  <a:pt x="1742516" y="1875097"/>
                </a:cubicBezTo>
                <a:lnTo>
                  <a:pt x="0" y="18750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5139" y="1443872"/>
            <a:ext cx="1968980" cy="2500129"/>
          </a:xfrm>
          <a:custGeom>
            <a:avLst/>
            <a:gdLst>
              <a:gd name="connsiteX0" fmla="*/ 206392 w 1968980"/>
              <a:gd name="connsiteY0" fmla="*/ 0 h 1875097"/>
              <a:gd name="connsiteX1" fmla="*/ 1968980 w 1968980"/>
              <a:gd name="connsiteY1" fmla="*/ 0 h 1875097"/>
              <a:gd name="connsiteX2" fmla="*/ 1968980 w 1968980"/>
              <a:gd name="connsiteY2" fmla="*/ 1875097 h 1875097"/>
              <a:gd name="connsiteX3" fmla="*/ 206392 w 1968980"/>
              <a:gd name="connsiteY3" fmla="*/ 1875097 h 1875097"/>
              <a:gd name="connsiteX4" fmla="*/ 0 w 1968980"/>
              <a:gd name="connsiteY4" fmla="*/ 1668705 h 1875097"/>
              <a:gd name="connsiteX5" fmla="*/ 0 w 1968980"/>
              <a:gd name="connsiteY5" fmla="*/ 206392 h 1875097"/>
              <a:gd name="connsiteX6" fmla="*/ 206392 w 1968980"/>
              <a:gd name="connsiteY6" fmla="*/ 0 h 18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8980" h="1875097">
                <a:moveTo>
                  <a:pt x="206392" y="0"/>
                </a:moveTo>
                <a:lnTo>
                  <a:pt x="1968980" y="0"/>
                </a:lnTo>
                <a:lnTo>
                  <a:pt x="1968980" y="1875097"/>
                </a:lnTo>
                <a:lnTo>
                  <a:pt x="206392" y="1875097"/>
                </a:lnTo>
                <a:cubicBezTo>
                  <a:pt x="92405" y="1875097"/>
                  <a:pt x="0" y="1782692"/>
                  <a:pt x="0" y="1668705"/>
                </a:cubicBezTo>
                <a:lnTo>
                  <a:pt x="0" y="206392"/>
                </a:lnTo>
                <a:cubicBezTo>
                  <a:pt x="0" y="92405"/>
                  <a:pt x="92405" y="0"/>
                  <a:pt x="206392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566070" y="1424364"/>
            <a:ext cx="1980840" cy="2500129"/>
          </a:xfrm>
          <a:custGeom>
            <a:avLst/>
            <a:gdLst>
              <a:gd name="connsiteX0" fmla="*/ 0 w 1980840"/>
              <a:gd name="connsiteY0" fmla="*/ 0 h 1875097"/>
              <a:gd name="connsiteX1" fmla="*/ 1980840 w 1980840"/>
              <a:gd name="connsiteY1" fmla="*/ 0 h 1875097"/>
              <a:gd name="connsiteX2" fmla="*/ 1980840 w 1980840"/>
              <a:gd name="connsiteY2" fmla="*/ 1875097 h 1875097"/>
              <a:gd name="connsiteX3" fmla="*/ 0 w 1980840"/>
              <a:gd name="connsiteY3" fmla="*/ 1875097 h 1875097"/>
              <a:gd name="connsiteX4" fmla="*/ 0 w 1980840"/>
              <a:gd name="connsiteY4" fmla="*/ 0 h 187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840" h="1875097">
                <a:moveTo>
                  <a:pt x="0" y="0"/>
                </a:moveTo>
                <a:lnTo>
                  <a:pt x="1980840" y="0"/>
                </a:lnTo>
                <a:lnTo>
                  <a:pt x="1980840" y="1875097"/>
                </a:lnTo>
                <a:lnTo>
                  <a:pt x="0" y="18750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Right Triangle 19"/>
          <p:cNvSpPr/>
          <p:nvPr/>
        </p:nvSpPr>
        <p:spPr bwMode="auto">
          <a:xfrm rot="8100000">
            <a:off x="1461770" y="3778508"/>
            <a:ext cx="252019" cy="336021"/>
          </a:xfrm>
          <a:prstGeom prst="rt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Right Triangle 20"/>
          <p:cNvSpPr/>
          <p:nvPr/>
        </p:nvSpPr>
        <p:spPr bwMode="auto">
          <a:xfrm rot="8100000">
            <a:off x="3417892" y="3778508"/>
            <a:ext cx="252019" cy="336021"/>
          </a:xfrm>
          <a:prstGeom prst="rt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Right Triangle 21"/>
          <p:cNvSpPr/>
          <p:nvPr/>
        </p:nvSpPr>
        <p:spPr bwMode="auto">
          <a:xfrm rot="8100000">
            <a:off x="5408737" y="3778508"/>
            <a:ext cx="252019" cy="336021"/>
          </a:xfrm>
          <a:prstGeom prst="rt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ight Triangle 22"/>
          <p:cNvSpPr/>
          <p:nvPr/>
        </p:nvSpPr>
        <p:spPr bwMode="auto">
          <a:xfrm rot="8100000">
            <a:off x="7364859" y="3778508"/>
            <a:ext cx="252019" cy="336021"/>
          </a:xfrm>
          <a:prstGeom prst="rtTriangle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AutoShape 14"/>
          <p:cNvSpPr>
            <a:spLocks/>
          </p:cNvSpPr>
          <p:nvPr/>
        </p:nvSpPr>
        <p:spPr bwMode="auto">
          <a:xfrm>
            <a:off x="1347917" y="1700710"/>
            <a:ext cx="504388" cy="672517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5428" y="7328"/>
                </a:moveTo>
                <a:lnTo>
                  <a:pt x="6172" y="7328"/>
                </a:lnTo>
                <a:cubicBezTo>
                  <a:pt x="5746" y="7328"/>
                  <a:pt x="5399" y="6983"/>
                  <a:pt x="5399" y="6558"/>
                </a:cubicBezTo>
                <a:cubicBezTo>
                  <a:pt x="5399" y="6132"/>
                  <a:pt x="5746" y="5785"/>
                  <a:pt x="6172" y="5785"/>
                </a:cubicBezTo>
                <a:lnTo>
                  <a:pt x="15428" y="5785"/>
                </a:lnTo>
                <a:cubicBezTo>
                  <a:pt x="15854" y="5785"/>
                  <a:pt x="16200" y="6132"/>
                  <a:pt x="16200" y="6558"/>
                </a:cubicBezTo>
                <a:cubicBezTo>
                  <a:pt x="16200" y="6983"/>
                  <a:pt x="15854" y="7328"/>
                  <a:pt x="15428" y="7328"/>
                </a:cubicBezTo>
                <a:cubicBezTo>
                  <a:pt x="15428" y="7328"/>
                  <a:pt x="15428" y="7328"/>
                  <a:pt x="15428" y="7328"/>
                </a:cubicBezTo>
                <a:close/>
                <a:moveTo>
                  <a:pt x="15428" y="11571"/>
                </a:moveTo>
                <a:lnTo>
                  <a:pt x="6172" y="11571"/>
                </a:lnTo>
                <a:cubicBezTo>
                  <a:pt x="5746" y="11571"/>
                  <a:pt x="5399" y="11224"/>
                  <a:pt x="5399" y="10798"/>
                </a:cubicBezTo>
                <a:cubicBezTo>
                  <a:pt x="5399" y="10374"/>
                  <a:pt x="5746" y="10029"/>
                  <a:pt x="6172" y="10029"/>
                </a:cubicBezTo>
                <a:lnTo>
                  <a:pt x="15428" y="10029"/>
                </a:lnTo>
                <a:cubicBezTo>
                  <a:pt x="15854" y="10029"/>
                  <a:pt x="16200" y="10374"/>
                  <a:pt x="16200" y="10798"/>
                </a:cubicBezTo>
                <a:cubicBezTo>
                  <a:pt x="16200" y="11224"/>
                  <a:pt x="15854" y="11571"/>
                  <a:pt x="15428" y="11571"/>
                </a:cubicBezTo>
                <a:cubicBezTo>
                  <a:pt x="15428" y="11571"/>
                  <a:pt x="15428" y="11571"/>
                  <a:pt x="15428" y="11571"/>
                </a:cubicBezTo>
                <a:close/>
                <a:moveTo>
                  <a:pt x="15428" y="15814"/>
                </a:moveTo>
                <a:lnTo>
                  <a:pt x="6172" y="15814"/>
                </a:lnTo>
                <a:cubicBezTo>
                  <a:pt x="5746" y="15814"/>
                  <a:pt x="5399" y="15468"/>
                  <a:pt x="5399" y="15042"/>
                </a:cubicBezTo>
                <a:cubicBezTo>
                  <a:pt x="5399" y="14616"/>
                  <a:pt x="5746" y="14271"/>
                  <a:pt x="6172" y="14271"/>
                </a:cubicBezTo>
                <a:lnTo>
                  <a:pt x="15428" y="14271"/>
                </a:lnTo>
                <a:cubicBezTo>
                  <a:pt x="15854" y="14271"/>
                  <a:pt x="16200" y="14616"/>
                  <a:pt x="16200" y="15042"/>
                </a:cubicBezTo>
                <a:cubicBezTo>
                  <a:pt x="16200" y="15468"/>
                  <a:pt x="15854" y="15814"/>
                  <a:pt x="15428" y="15814"/>
                </a:cubicBezTo>
                <a:cubicBezTo>
                  <a:pt x="15428" y="15814"/>
                  <a:pt x="15428" y="15814"/>
                  <a:pt x="15428" y="15814"/>
                </a:cubicBezTo>
                <a:close/>
                <a:moveTo>
                  <a:pt x="10799" y="0"/>
                </a:moveTo>
                <a:cubicBezTo>
                  <a:pt x="4844" y="0"/>
                  <a:pt x="0" y="4844"/>
                  <a:pt x="0" y="10798"/>
                </a:cubicBezTo>
                <a:cubicBezTo>
                  <a:pt x="0" y="16754"/>
                  <a:pt x="4844" y="21600"/>
                  <a:pt x="10799" y="21600"/>
                </a:cubicBezTo>
                <a:cubicBezTo>
                  <a:pt x="16754" y="21600"/>
                  <a:pt x="21600" y="16754"/>
                  <a:pt x="21600" y="10798"/>
                </a:cubicBezTo>
                <a:cubicBezTo>
                  <a:pt x="21600" y="4844"/>
                  <a:pt x="16754" y="0"/>
                  <a:pt x="10799" y="0"/>
                </a:cubicBezTo>
                <a:cubicBezTo>
                  <a:pt x="10799" y="0"/>
                  <a:pt x="10799" y="0"/>
                  <a:pt x="10799" y="0"/>
                </a:cubicBezTo>
                <a:close/>
                <a:moveTo>
                  <a:pt x="10799" y="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51"/>
          <p:cNvSpPr>
            <a:spLocks/>
          </p:cNvSpPr>
          <p:nvPr/>
        </p:nvSpPr>
        <p:spPr bwMode="auto">
          <a:xfrm>
            <a:off x="5250572" y="1824373"/>
            <a:ext cx="547004" cy="729339"/>
          </a:xfrm>
          <a:custGeom>
            <a:avLst/>
            <a:gdLst/>
            <a:ahLst/>
            <a:cxnLst/>
            <a:rect l="0" t="0" r="r" b="b"/>
            <a:pathLst>
              <a:path w="21552" h="21576">
                <a:moveTo>
                  <a:pt x="10792" y="14410"/>
                </a:moveTo>
                <a:cubicBezTo>
                  <a:pt x="8811" y="14410"/>
                  <a:pt x="7199" y="12795"/>
                  <a:pt x="7199" y="10812"/>
                </a:cubicBezTo>
                <a:cubicBezTo>
                  <a:pt x="7199" y="8827"/>
                  <a:pt x="8811" y="7213"/>
                  <a:pt x="10792" y="7213"/>
                </a:cubicBezTo>
                <a:cubicBezTo>
                  <a:pt x="12775" y="7213"/>
                  <a:pt x="14387" y="8827"/>
                  <a:pt x="14387" y="10812"/>
                </a:cubicBezTo>
                <a:cubicBezTo>
                  <a:pt x="14387" y="12795"/>
                  <a:pt x="12775" y="14410"/>
                  <a:pt x="10792" y="14410"/>
                </a:cubicBezTo>
                <a:cubicBezTo>
                  <a:pt x="10792" y="14410"/>
                  <a:pt x="10792" y="14410"/>
                  <a:pt x="10792" y="14410"/>
                </a:cubicBezTo>
                <a:close/>
                <a:moveTo>
                  <a:pt x="21484" y="9591"/>
                </a:moveTo>
                <a:cubicBezTo>
                  <a:pt x="21450" y="9287"/>
                  <a:pt x="21097" y="9059"/>
                  <a:pt x="20791" y="9059"/>
                </a:cubicBezTo>
                <a:cubicBezTo>
                  <a:pt x="19804" y="9059"/>
                  <a:pt x="18928" y="8479"/>
                  <a:pt x="18561" y="7581"/>
                </a:cubicBezTo>
                <a:cubicBezTo>
                  <a:pt x="18185" y="6661"/>
                  <a:pt x="18427" y="5590"/>
                  <a:pt x="19163" y="4914"/>
                </a:cubicBezTo>
                <a:cubicBezTo>
                  <a:pt x="19394" y="4702"/>
                  <a:pt x="19423" y="4347"/>
                  <a:pt x="19228" y="4100"/>
                </a:cubicBezTo>
                <a:cubicBezTo>
                  <a:pt x="18723" y="3458"/>
                  <a:pt x="18148" y="2877"/>
                  <a:pt x="17521" y="2374"/>
                </a:cubicBezTo>
                <a:cubicBezTo>
                  <a:pt x="17276" y="2177"/>
                  <a:pt x="16915" y="2205"/>
                  <a:pt x="16702" y="2441"/>
                </a:cubicBezTo>
                <a:cubicBezTo>
                  <a:pt x="16060" y="3153"/>
                  <a:pt x="14906" y="3418"/>
                  <a:pt x="14014" y="3045"/>
                </a:cubicBezTo>
                <a:cubicBezTo>
                  <a:pt x="13087" y="2655"/>
                  <a:pt x="12502" y="1713"/>
                  <a:pt x="12559" y="703"/>
                </a:cubicBezTo>
                <a:cubicBezTo>
                  <a:pt x="12578" y="386"/>
                  <a:pt x="12346" y="110"/>
                  <a:pt x="12030" y="73"/>
                </a:cubicBezTo>
                <a:cubicBezTo>
                  <a:pt x="11226" y="-21"/>
                  <a:pt x="10413" y="-24"/>
                  <a:pt x="9605" y="66"/>
                </a:cubicBezTo>
                <a:cubicBezTo>
                  <a:pt x="9293" y="101"/>
                  <a:pt x="9062" y="370"/>
                  <a:pt x="9072" y="684"/>
                </a:cubicBezTo>
                <a:cubicBezTo>
                  <a:pt x="9107" y="1684"/>
                  <a:pt x="8515" y="2609"/>
                  <a:pt x="7596" y="2986"/>
                </a:cubicBezTo>
                <a:cubicBezTo>
                  <a:pt x="6715" y="3345"/>
                  <a:pt x="5569" y="3083"/>
                  <a:pt x="4929" y="2377"/>
                </a:cubicBezTo>
                <a:cubicBezTo>
                  <a:pt x="4717" y="2144"/>
                  <a:pt x="4362" y="2116"/>
                  <a:pt x="4116" y="2309"/>
                </a:cubicBezTo>
                <a:cubicBezTo>
                  <a:pt x="3470" y="2816"/>
                  <a:pt x="2882" y="3397"/>
                  <a:pt x="2373" y="4034"/>
                </a:cubicBezTo>
                <a:cubicBezTo>
                  <a:pt x="2173" y="4282"/>
                  <a:pt x="2203" y="4641"/>
                  <a:pt x="2437" y="4853"/>
                </a:cubicBezTo>
                <a:cubicBezTo>
                  <a:pt x="3186" y="5534"/>
                  <a:pt x="3428" y="6615"/>
                  <a:pt x="3039" y="7546"/>
                </a:cubicBezTo>
                <a:cubicBezTo>
                  <a:pt x="2667" y="8433"/>
                  <a:pt x="1747" y="9004"/>
                  <a:pt x="695" y="9004"/>
                </a:cubicBezTo>
                <a:cubicBezTo>
                  <a:pt x="353" y="8993"/>
                  <a:pt x="109" y="9223"/>
                  <a:pt x="72" y="9534"/>
                </a:cubicBezTo>
                <a:cubicBezTo>
                  <a:pt x="-23" y="10344"/>
                  <a:pt x="-24" y="11170"/>
                  <a:pt x="67" y="11987"/>
                </a:cubicBezTo>
                <a:cubicBezTo>
                  <a:pt x="101" y="12291"/>
                  <a:pt x="465" y="12518"/>
                  <a:pt x="774" y="12518"/>
                </a:cubicBezTo>
                <a:cubicBezTo>
                  <a:pt x="1712" y="12493"/>
                  <a:pt x="2612" y="13074"/>
                  <a:pt x="2991" y="13996"/>
                </a:cubicBezTo>
                <a:cubicBezTo>
                  <a:pt x="3367" y="14914"/>
                  <a:pt x="3125" y="15987"/>
                  <a:pt x="2389" y="16663"/>
                </a:cubicBezTo>
                <a:cubicBezTo>
                  <a:pt x="2158" y="16875"/>
                  <a:pt x="2128" y="17229"/>
                  <a:pt x="2323" y="17476"/>
                </a:cubicBezTo>
                <a:cubicBezTo>
                  <a:pt x="2823" y="18114"/>
                  <a:pt x="3399" y="18696"/>
                  <a:pt x="4028" y="19203"/>
                </a:cubicBezTo>
                <a:cubicBezTo>
                  <a:pt x="4275" y="19401"/>
                  <a:pt x="4634" y="19374"/>
                  <a:pt x="4848" y="19137"/>
                </a:cubicBezTo>
                <a:cubicBezTo>
                  <a:pt x="5493" y="18424"/>
                  <a:pt x="6647" y="18159"/>
                  <a:pt x="7535" y="18533"/>
                </a:cubicBezTo>
                <a:cubicBezTo>
                  <a:pt x="8464" y="18923"/>
                  <a:pt x="9050" y="19864"/>
                  <a:pt x="8993" y="20874"/>
                </a:cubicBezTo>
                <a:cubicBezTo>
                  <a:pt x="8974" y="21191"/>
                  <a:pt x="9206" y="21469"/>
                  <a:pt x="9521" y="21504"/>
                </a:cubicBezTo>
                <a:cubicBezTo>
                  <a:pt x="9933" y="21552"/>
                  <a:pt x="10347" y="21576"/>
                  <a:pt x="10762" y="21576"/>
                </a:cubicBezTo>
                <a:cubicBezTo>
                  <a:pt x="11157" y="21576"/>
                  <a:pt x="11552" y="21554"/>
                  <a:pt x="11946" y="21511"/>
                </a:cubicBezTo>
                <a:cubicBezTo>
                  <a:pt x="12258" y="21476"/>
                  <a:pt x="12489" y="21206"/>
                  <a:pt x="12479" y="20893"/>
                </a:cubicBezTo>
                <a:cubicBezTo>
                  <a:pt x="12444" y="19893"/>
                  <a:pt x="13036" y="18968"/>
                  <a:pt x="13953" y="18593"/>
                </a:cubicBezTo>
                <a:cubicBezTo>
                  <a:pt x="14840" y="18230"/>
                  <a:pt x="15981" y="18495"/>
                  <a:pt x="16623" y="19200"/>
                </a:cubicBezTo>
                <a:cubicBezTo>
                  <a:pt x="16835" y="19432"/>
                  <a:pt x="17187" y="19460"/>
                  <a:pt x="17436" y="19268"/>
                </a:cubicBezTo>
                <a:cubicBezTo>
                  <a:pt x="18081" y="18762"/>
                  <a:pt x="18667" y="18182"/>
                  <a:pt x="19179" y="17542"/>
                </a:cubicBezTo>
                <a:cubicBezTo>
                  <a:pt x="19378" y="17295"/>
                  <a:pt x="19350" y="16936"/>
                  <a:pt x="19115" y="16722"/>
                </a:cubicBezTo>
                <a:cubicBezTo>
                  <a:pt x="18365" y="16044"/>
                  <a:pt x="18121" y="14961"/>
                  <a:pt x="18511" y="14032"/>
                </a:cubicBezTo>
                <a:cubicBezTo>
                  <a:pt x="18877" y="13157"/>
                  <a:pt x="19763" y="12570"/>
                  <a:pt x="20716" y="12570"/>
                </a:cubicBezTo>
                <a:lnTo>
                  <a:pt x="20849" y="12573"/>
                </a:lnTo>
                <a:cubicBezTo>
                  <a:pt x="21159" y="12599"/>
                  <a:pt x="21442" y="12359"/>
                  <a:pt x="21480" y="12044"/>
                </a:cubicBezTo>
                <a:cubicBezTo>
                  <a:pt x="21575" y="11233"/>
                  <a:pt x="21576" y="10408"/>
                  <a:pt x="21484" y="9591"/>
                </a:cubicBezTo>
                <a:cubicBezTo>
                  <a:pt x="21484" y="9591"/>
                  <a:pt x="21484" y="9591"/>
                  <a:pt x="21484" y="9591"/>
                </a:cubicBezTo>
                <a:close/>
                <a:moveTo>
                  <a:pt x="21484" y="9591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AutoShape 61"/>
          <p:cNvSpPr>
            <a:spLocks/>
          </p:cNvSpPr>
          <p:nvPr/>
        </p:nvSpPr>
        <p:spPr bwMode="auto">
          <a:xfrm>
            <a:off x="3285682" y="1749876"/>
            <a:ext cx="562778" cy="6003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684" y="8639"/>
                </a:moveTo>
                <a:cubicBezTo>
                  <a:pt x="18267" y="8639"/>
                  <a:pt x="17928" y="8215"/>
                  <a:pt x="17928" y="7693"/>
                </a:cubicBezTo>
                <a:cubicBezTo>
                  <a:pt x="17928" y="7172"/>
                  <a:pt x="18267" y="6749"/>
                  <a:pt x="18684" y="6749"/>
                </a:cubicBezTo>
                <a:cubicBezTo>
                  <a:pt x="19102" y="6749"/>
                  <a:pt x="19440" y="7172"/>
                  <a:pt x="19440" y="7693"/>
                </a:cubicBezTo>
                <a:cubicBezTo>
                  <a:pt x="19440" y="8215"/>
                  <a:pt x="19102" y="8639"/>
                  <a:pt x="18684" y="8639"/>
                </a:cubicBezTo>
                <a:cubicBezTo>
                  <a:pt x="18684" y="8639"/>
                  <a:pt x="18684" y="8639"/>
                  <a:pt x="18684" y="8639"/>
                </a:cubicBezTo>
                <a:close/>
                <a:moveTo>
                  <a:pt x="10800" y="18901"/>
                </a:moveTo>
                <a:cubicBezTo>
                  <a:pt x="7817" y="18901"/>
                  <a:pt x="5400" y="15878"/>
                  <a:pt x="5400" y="12150"/>
                </a:cubicBezTo>
                <a:cubicBezTo>
                  <a:pt x="5400" y="8423"/>
                  <a:pt x="7817" y="5400"/>
                  <a:pt x="10800" y="5400"/>
                </a:cubicBezTo>
                <a:cubicBezTo>
                  <a:pt x="13782" y="5400"/>
                  <a:pt x="16200" y="8423"/>
                  <a:pt x="16200" y="12150"/>
                </a:cubicBezTo>
                <a:cubicBezTo>
                  <a:pt x="16200" y="15878"/>
                  <a:pt x="13782" y="18901"/>
                  <a:pt x="10800" y="18901"/>
                </a:cubicBezTo>
                <a:cubicBezTo>
                  <a:pt x="10800" y="18901"/>
                  <a:pt x="10800" y="18901"/>
                  <a:pt x="10800" y="18901"/>
                </a:cubicBezTo>
                <a:close/>
                <a:moveTo>
                  <a:pt x="19440" y="4050"/>
                </a:moveTo>
                <a:lnTo>
                  <a:pt x="16848" y="4050"/>
                </a:lnTo>
                <a:cubicBezTo>
                  <a:pt x="16491" y="4050"/>
                  <a:pt x="16107" y="3705"/>
                  <a:pt x="15995" y="3281"/>
                </a:cubicBezTo>
                <a:lnTo>
                  <a:pt x="15325" y="768"/>
                </a:lnTo>
                <a:cubicBezTo>
                  <a:pt x="15212" y="346"/>
                  <a:pt x="14829" y="0"/>
                  <a:pt x="14473" y="0"/>
                </a:cubicBezTo>
                <a:lnTo>
                  <a:pt x="7128" y="0"/>
                </a:lnTo>
                <a:cubicBezTo>
                  <a:pt x="6771" y="0"/>
                  <a:pt x="6387" y="346"/>
                  <a:pt x="6276" y="768"/>
                </a:cubicBezTo>
                <a:lnTo>
                  <a:pt x="5605" y="3281"/>
                </a:lnTo>
                <a:cubicBezTo>
                  <a:pt x="5492" y="3705"/>
                  <a:pt x="5109" y="4050"/>
                  <a:pt x="4752" y="4050"/>
                </a:cubicBezTo>
                <a:lnTo>
                  <a:pt x="2160" y="4050"/>
                </a:lnTo>
                <a:cubicBezTo>
                  <a:pt x="973" y="4050"/>
                  <a:pt x="0" y="5266"/>
                  <a:pt x="0" y="6750"/>
                </a:cubicBezTo>
                <a:lnTo>
                  <a:pt x="0" y="18901"/>
                </a:lnTo>
                <a:cubicBezTo>
                  <a:pt x="0" y="20385"/>
                  <a:pt x="973" y="21600"/>
                  <a:pt x="2160" y="21600"/>
                </a:cubicBezTo>
                <a:lnTo>
                  <a:pt x="19440" y="21600"/>
                </a:lnTo>
                <a:cubicBezTo>
                  <a:pt x="20628" y="21600"/>
                  <a:pt x="21600" y="20385"/>
                  <a:pt x="21600" y="18901"/>
                </a:cubicBezTo>
                <a:lnTo>
                  <a:pt x="21600" y="6750"/>
                </a:lnTo>
                <a:cubicBezTo>
                  <a:pt x="21600" y="5266"/>
                  <a:pt x="20628" y="4050"/>
                  <a:pt x="19440" y="4050"/>
                </a:cubicBezTo>
                <a:cubicBezTo>
                  <a:pt x="19440" y="4050"/>
                  <a:pt x="19440" y="4050"/>
                  <a:pt x="19440" y="4050"/>
                </a:cubicBezTo>
                <a:close/>
                <a:moveTo>
                  <a:pt x="10800" y="8100"/>
                </a:moveTo>
                <a:cubicBezTo>
                  <a:pt x="9011" y="8100"/>
                  <a:pt x="7560" y="9914"/>
                  <a:pt x="7560" y="12150"/>
                </a:cubicBezTo>
                <a:cubicBezTo>
                  <a:pt x="7560" y="14388"/>
                  <a:pt x="9011" y="16201"/>
                  <a:pt x="10800" y="16201"/>
                </a:cubicBezTo>
                <a:cubicBezTo>
                  <a:pt x="12589" y="16201"/>
                  <a:pt x="14040" y="14388"/>
                  <a:pt x="14040" y="12150"/>
                </a:cubicBezTo>
                <a:cubicBezTo>
                  <a:pt x="14040" y="9914"/>
                  <a:pt x="12589" y="8100"/>
                  <a:pt x="10800" y="8100"/>
                </a:cubicBezTo>
                <a:cubicBezTo>
                  <a:pt x="10800" y="8100"/>
                  <a:pt x="10800" y="8100"/>
                  <a:pt x="10800" y="8100"/>
                </a:cubicBezTo>
                <a:close/>
                <a:moveTo>
                  <a:pt x="10800" y="810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AutoShape 63"/>
          <p:cNvSpPr>
            <a:spLocks/>
          </p:cNvSpPr>
          <p:nvPr/>
        </p:nvSpPr>
        <p:spPr bwMode="auto">
          <a:xfrm>
            <a:off x="7336401" y="1733983"/>
            <a:ext cx="408722" cy="78731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9000" y="9554"/>
                </a:moveTo>
                <a:cubicBezTo>
                  <a:pt x="9000" y="9676"/>
                  <a:pt x="8943" y="9774"/>
                  <a:pt x="8831" y="9853"/>
                </a:cubicBezTo>
                <a:cubicBezTo>
                  <a:pt x="8719" y="9931"/>
                  <a:pt x="8575" y="9970"/>
                  <a:pt x="8399" y="9970"/>
                </a:cubicBezTo>
                <a:cubicBezTo>
                  <a:pt x="8226" y="9970"/>
                  <a:pt x="8082" y="9931"/>
                  <a:pt x="7968" y="9853"/>
                </a:cubicBezTo>
                <a:cubicBezTo>
                  <a:pt x="7856" y="9775"/>
                  <a:pt x="7799" y="9676"/>
                  <a:pt x="7799" y="9554"/>
                </a:cubicBezTo>
                <a:lnTo>
                  <a:pt x="7799" y="3739"/>
                </a:lnTo>
                <a:cubicBezTo>
                  <a:pt x="7799" y="3617"/>
                  <a:pt x="7856" y="3518"/>
                  <a:pt x="7968" y="3440"/>
                </a:cubicBezTo>
                <a:cubicBezTo>
                  <a:pt x="8082" y="3362"/>
                  <a:pt x="8226" y="3323"/>
                  <a:pt x="8399" y="3323"/>
                </a:cubicBezTo>
                <a:cubicBezTo>
                  <a:pt x="8575" y="3323"/>
                  <a:pt x="8719" y="3362"/>
                  <a:pt x="8831" y="3440"/>
                </a:cubicBezTo>
                <a:cubicBezTo>
                  <a:pt x="8943" y="3518"/>
                  <a:pt x="9000" y="3617"/>
                  <a:pt x="9000" y="3739"/>
                </a:cubicBezTo>
                <a:cubicBezTo>
                  <a:pt x="9000" y="3739"/>
                  <a:pt x="9000" y="9554"/>
                  <a:pt x="9000" y="9554"/>
                </a:cubicBezTo>
                <a:close/>
                <a:moveTo>
                  <a:pt x="20128" y="11248"/>
                </a:moveTo>
                <a:cubicBezTo>
                  <a:pt x="19147" y="10396"/>
                  <a:pt x="18038" y="9970"/>
                  <a:pt x="16799" y="9970"/>
                </a:cubicBezTo>
                <a:lnTo>
                  <a:pt x="16799" y="3323"/>
                </a:lnTo>
                <a:cubicBezTo>
                  <a:pt x="17450" y="3323"/>
                  <a:pt x="18012" y="3158"/>
                  <a:pt x="18487" y="2830"/>
                </a:cubicBezTo>
                <a:cubicBezTo>
                  <a:pt x="18962" y="2501"/>
                  <a:pt x="19200" y="2111"/>
                  <a:pt x="19200" y="1662"/>
                </a:cubicBezTo>
                <a:cubicBezTo>
                  <a:pt x="19200" y="1211"/>
                  <a:pt x="18962" y="822"/>
                  <a:pt x="18487" y="493"/>
                </a:cubicBezTo>
                <a:cubicBezTo>
                  <a:pt x="18012" y="164"/>
                  <a:pt x="17450" y="0"/>
                  <a:pt x="16799" y="0"/>
                </a:cubicBezTo>
                <a:lnTo>
                  <a:pt x="4801" y="0"/>
                </a:lnTo>
                <a:cubicBezTo>
                  <a:pt x="4150" y="0"/>
                  <a:pt x="3587" y="164"/>
                  <a:pt x="3112" y="493"/>
                </a:cubicBezTo>
                <a:cubicBezTo>
                  <a:pt x="2637" y="822"/>
                  <a:pt x="2400" y="1211"/>
                  <a:pt x="2400" y="1662"/>
                </a:cubicBezTo>
                <a:cubicBezTo>
                  <a:pt x="2400" y="2111"/>
                  <a:pt x="2637" y="2501"/>
                  <a:pt x="3112" y="2830"/>
                </a:cubicBezTo>
                <a:cubicBezTo>
                  <a:pt x="3587" y="3158"/>
                  <a:pt x="4150" y="3323"/>
                  <a:pt x="4801" y="3323"/>
                </a:cubicBezTo>
                <a:lnTo>
                  <a:pt x="4801" y="9970"/>
                </a:lnTo>
                <a:cubicBezTo>
                  <a:pt x="3562" y="9970"/>
                  <a:pt x="2453" y="10396"/>
                  <a:pt x="1472" y="11248"/>
                </a:cubicBezTo>
                <a:cubicBezTo>
                  <a:pt x="491" y="12100"/>
                  <a:pt x="0" y="13059"/>
                  <a:pt x="0" y="14123"/>
                </a:cubicBezTo>
                <a:cubicBezTo>
                  <a:pt x="0" y="14348"/>
                  <a:pt x="119" y="14543"/>
                  <a:pt x="356" y="14707"/>
                </a:cubicBezTo>
                <a:cubicBezTo>
                  <a:pt x="594" y="14872"/>
                  <a:pt x="875" y="14954"/>
                  <a:pt x="1200" y="14954"/>
                </a:cubicBezTo>
                <a:lnTo>
                  <a:pt x="8775" y="14954"/>
                </a:lnTo>
                <a:lnTo>
                  <a:pt x="10200" y="21250"/>
                </a:lnTo>
                <a:cubicBezTo>
                  <a:pt x="10263" y="21484"/>
                  <a:pt x="10463" y="21600"/>
                  <a:pt x="10800" y="21600"/>
                </a:cubicBezTo>
                <a:lnTo>
                  <a:pt x="10819" y="21600"/>
                </a:lnTo>
                <a:cubicBezTo>
                  <a:pt x="10968" y="21600"/>
                  <a:pt x="11097" y="21564"/>
                  <a:pt x="11203" y="21491"/>
                </a:cubicBezTo>
                <a:cubicBezTo>
                  <a:pt x="11309" y="21417"/>
                  <a:pt x="11375" y="21328"/>
                  <a:pt x="11400" y="21224"/>
                </a:cubicBezTo>
                <a:lnTo>
                  <a:pt x="12356" y="14954"/>
                </a:lnTo>
                <a:lnTo>
                  <a:pt x="20400" y="14954"/>
                </a:lnTo>
                <a:cubicBezTo>
                  <a:pt x="20725" y="14954"/>
                  <a:pt x="21007" y="14872"/>
                  <a:pt x="21244" y="14707"/>
                </a:cubicBezTo>
                <a:cubicBezTo>
                  <a:pt x="21481" y="14543"/>
                  <a:pt x="21600" y="14348"/>
                  <a:pt x="21600" y="14123"/>
                </a:cubicBezTo>
                <a:cubicBezTo>
                  <a:pt x="21600" y="13059"/>
                  <a:pt x="21109" y="12100"/>
                  <a:pt x="20128" y="11248"/>
                </a:cubicBezTo>
                <a:cubicBezTo>
                  <a:pt x="20128" y="11248"/>
                  <a:pt x="20128" y="11248"/>
                  <a:pt x="20128" y="11248"/>
                </a:cubicBezTo>
                <a:close/>
                <a:moveTo>
                  <a:pt x="20128" y="11248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6"/>
          <p:cNvSpPr>
            <a:spLocks/>
          </p:cNvSpPr>
          <p:nvPr/>
        </p:nvSpPr>
        <p:spPr bwMode="auto">
          <a:xfrm>
            <a:off x="824106" y="2646639"/>
            <a:ext cx="159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b="1" spc="-7" dirty="0" err="1">
                <a:solidFill>
                  <a:srgbClr val="FFFFFF"/>
                </a:solidFill>
                <a:latin typeface="Century Gothic"/>
                <a:cs typeface="Century Gothic"/>
              </a:rPr>
              <a:t>Menyempurnakan</a:t>
            </a:r>
            <a:r>
              <a:rPr lang="en-US" sz="1200" b="1" spc="-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formula </a:t>
            </a:r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pengalokasian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>
                <a:solidFill>
                  <a:srgbClr val="FFFFFF"/>
                </a:solidFill>
                <a:latin typeface="Century Gothic"/>
                <a:cs typeface="Century Gothic"/>
              </a:rPr>
              <a:t>Dana  </a:t>
            </a:r>
            <a:r>
              <a:rPr lang="en-US" sz="1200" b="1" spc="-7" dirty="0" err="1">
                <a:solidFill>
                  <a:srgbClr val="FFFFFF"/>
                </a:solidFill>
                <a:latin typeface="Century Gothic"/>
                <a:cs typeface="Century Gothic"/>
              </a:rPr>
              <a:t>Desa</a:t>
            </a:r>
            <a:endParaRPr lang="en-US" sz="12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Bold" charset="0"/>
            </a:endParaRPr>
          </a:p>
        </p:txBody>
      </p:sp>
      <p:sp>
        <p:nvSpPr>
          <p:cNvPr id="29" name="Rectangle 6"/>
          <p:cNvSpPr>
            <a:spLocks/>
          </p:cNvSpPr>
          <p:nvPr/>
        </p:nvSpPr>
        <p:spPr bwMode="auto">
          <a:xfrm>
            <a:off x="2694157" y="2718102"/>
            <a:ext cx="174583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Memberikan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fokus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yang </a:t>
            </a:r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lebih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besar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pada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 </a:t>
            </a:r>
            <a:r>
              <a:rPr lang="en-US" sz="1200" b="1" spc="-3" dirty="0" err="1">
                <a:solidFill>
                  <a:srgbClr val="FFFFFF"/>
                </a:solidFill>
                <a:latin typeface="Century Gothic"/>
                <a:cs typeface="Century Gothic"/>
              </a:rPr>
              <a:t>pengentasan</a:t>
            </a:r>
            <a:r>
              <a:rPr lang="en-US" sz="1200" b="1" spc="-3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rgbClr val="FFFFFF"/>
                </a:solidFill>
                <a:latin typeface="Century Gothic"/>
                <a:cs typeface="Century Gothic"/>
              </a:rPr>
              <a:t>kemiskinan</a:t>
            </a:r>
            <a:r>
              <a:rPr lang="en-US" sz="1200" b="1" spc="-7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smtClean="0">
                <a:solidFill>
                  <a:srgbClr val="FFFFFF"/>
                </a:solidFill>
                <a:latin typeface="Century Gothic"/>
                <a:cs typeface="Century Gothic"/>
              </a:rPr>
              <a:t>&amp; </a:t>
            </a:r>
            <a:r>
              <a:rPr lang="en-US" sz="1200" b="1" spc="-7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ketimpangan</a:t>
            </a:r>
            <a:endParaRPr lang="en-US" sz="12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Bold" charset="0"/>
            </a:endParaRPr>
          </a:p>
        </p:txBody>
      </p:sp>
      <p:sp>
        <p:nvSpPr>
          <p:cNvPr id="30" name="Rectangle 6"/>
          <p:cNvSpPr>
            <a:spLocks/>
          </p:cNvSpPr>
          <p:nvPr/>
        </p:nvSpPr>
        <p:spPr bwMode="auto">
          <a:xfrm>
            <a:off x="4937881" y="2711938"/>
            <a:ext cx="1166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b="1" spc="-3">
                <a:solidFill>
                  <a:srgbClr val="FFFFFF"/>
                </a:solidFill>
                <a:latin typeface="Century Gothic"/>
                <a:cs typeface="Century Gothic"/>
              </a:rPr>
              <a:t>Meningkatkan kualitas </a:t>
            </a:r>
            <a:r>
              <a:rPr lang="en-US" sz="1200" b="1" spc="-7">
                <a:solidFill>
                  <a:srgbClr val="FFFFFF"/>
                </a:solidFill>
                <a:latin typeface="Century Gothic"/>
                <a:cs typeface="Century Gothic"/>
              </a:rPr>
              <a:t>pengelolaan Dana </a:t>
            </a:r>
            <a:r>
              <a:rPr lang="en-US" sz="1200" b="1" spc="-7" smtClean="0">
                <a:solidFill>
                  <a:srgbClr val="FFFFFF"/>
                </a:solidFill>
                <a:latin typeface="Century Gothic"/>
                <a:cs typeface="Century Gothic"/>
              </a:rPr>
              <a:t>Desa</a:t>
            </a:r>
            <a:endParaRPr lang="en-US" sz="12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Bold" charset="0"/>
            </a:endParaRPr>
          </a:p>
        </p:txBody>
      </p:sp>
      <p:sp>
        <p:nvSpPr>
          <p:cNvPr id="31" name="Rectangle 6"/>
          <p:cNvSpPr>
            <a:spLocks/>
          </p:cNvSpPr>
          <p:nvPr/>
        </p:nvSpPr>
        <p:spPr bwMode="auto">
          <a:xfrm>
            <a:off x="6882429" y="2711938"/>
            <a:ext cx="11668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b="1" spc="-3">
                <a:solidFill>
                  <a:srgbClr val="FFFFFF"/>
                </a:solidFill>
                <a:latin typeface="Century Gothic"/>
                <a:cs typeface="Century Gothic"/>
              </a:rPr>
              <a:t>Mempertajam prioritas penggunaan </a:t>
            </a:r>
            <a:r>
              <a:rPr lang="en-US" sz="1200" b="1" spc="-7">
                <a:solidFill>
                  <a:srgbClr val="FFFFFF"/>
                </a:solidFill>
                <a:latin typeface="Century Gothic"/>
                <a:cs typeface="Century Gothic"/>
              </a:rPr>
              <a:t>Dana </a:t>
            </a:r>
            <a:r>
              <a:rPr lang="en-US" sz="1200" b="1" spc="-3">
                <a:solidFill>
                  <a:srgbClr val="FFFFFF"/>
                </a:solidFill>
                <a:latin typeface="Century Gothic"/>
                <a:cs typeface="Century Gothic"/>
              </a:rPr>
              <a:t>Desa</a:t>
            </a:r>
            <a:endParaRPr lang="en-US" sz="1200" b="1" dirty="0">
              <a:solidFill>
                <a:srgbClr val="FFFFFF"/>
              </a:solidFill>
              <a:latin typeface="Lato" charset="0"/>
              <a:ea typeface="Lato" charset="0"/>
              <a:cs typeface="Lato" charset="0"/>
              <a:sym typeface="Montserrat-Bold" charset="0"/>
            </a:endParaRPr>
          </a:p>
        </p:txBody>
      </p:sp>
      <p:sp>
        <p:nvSpPr>
          <p:cNvPr id="32" name="Rectangle 20"/>
          <p:cNvSpPr>
            <a:spLocks/>
          </p:cNvSpPr>
          <p:nvPr/>
        </p:nvSpPr>
        <p:spPr bwMode="auto">
          <a:xfrm>
            <a:off x="347228" y="4559175"/>
            <a:ext cx="2367452" cy="15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R="142083"/>
            <a:r>
              <a:rPr lang="en-US" sz="11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Melalui</a:t>
            </a:r>
            <a:r>
              <a:rPr lang="en-US" sz="11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penyesuaian</a:t>
            </a:r>
            <a:r>
              <a:rPr lang="en-US" sz="1100" b="1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proporsi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dana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yang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dibagi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rata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(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Alokasi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Dasar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) 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dan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dana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yang </a:t>
            </a:r>
            <a:r>
              <a:rPr lang="en-US" sz="11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dibagi</a:t>
            </a:r>
            <a:r>
              <a:rPr lang="en-US" sz="11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berdasarkan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formula (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Alokasi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Formula),</a:t>
            </a:r>
            <a:r>
              <a:rPr lang="en-US" sz="1100" b="1" spc="1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serta</a:t>
            </a:r>
            <a:r>
              <a:rPr lang="en-US" sz="11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memberikan</a:t>
            </a:r>
            <a:r>
              <a:rPr lang="en-US" sz="11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afirmasi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pada</a:t>
            </a:r>
            <a:r>
              <a:rPr lang="en-US" sz="11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desa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tertinggal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dan</a:t>
            </a:r>
            <a:r>
              <a:rPr lang="en-US" sz="11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sangat</a:t>
            </a:r>
            <a:r>
              <a:rPr lang="en-US" sz="1100" b="1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tertinggal</a:t>
            </a:r>
            <a:r>
              <a:rPr lang="en-US" sz="11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yang 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mempunyai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jumlah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  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penduduk</a:t>
            </a:r>
            <a:r>
              <a:rPr lang="en-US" sz="11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miskin</a:t>
            </a:r>
            <a:r>
              <a:rPr lang="en-US" sz="1100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1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tinggi</a:t>
            </a:r>
            <a:r>
              <a:rPr lang="en-US" sz="11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.</a:t>
            </a:r>
            <a:endParaRPr lang="en-US" sz="1100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r>
              <a:rPr lang="en-US" sz="1100" dirty="0" smtClean="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  <a:sym typeface="Montserrat-Regular" charset="0"/>
              </a:rPr>
              <a:t>.</a:t>
            </a:r>
            <a:endParaRPr lang="en-US" sz="1100" dirty="0">
              <a:solidFill>
                <a:schemeClr val="tx1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33" name="Rectangle 20"/>
          <p:cNvSpPr>
            <a:spLocks/>
          </p:cNvSpPr>
          <p:nvPr/>
        </p:nvSpPr>
        <p:spPr bwMode="auto">
          <a:xfrm>
            <a:off x="2791198" y="4382541"/>
            <a:ext cx="1491332" cy="94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Dengan</a:t>
            </a:r>
            <a:r>
              <a:rPr lang="en-US" sz="12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melakukan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7" dirty="0" err="1">
                <a:solidFill>
                  <a:schemeClr val="tx1"/>
                </a:solidFill>
                <a:latin typeface="Century Gothic"/>
                <a:cs typeface="Century Gothic"/>
              </a:rPr>
              <a:t>penyesuaian</a:t>
            </a:r>
            <a:r>
              <a:rPr lang="en-US" sz="1200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bobot</a:t>
            </a:r>
            <a:r>
              <a:rPr lang="en-US" sz="12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variabel</a:t>
            </a:r>
            <a:r>
              <a:rPr lang="en-US" sz="12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jumlah</a:t>
            </a:r>
            <a:r>
              <a:rPr lang="en-US" sz="1200" b="1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penduduk</a:t>
            </a:r>
            <a:r>
              <a:rPr lang="en-US" sz="12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miskin</a:t>
            </a:r>
            <a:r>
              <a:rPr lang="en-US" sz="12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dan</a:t>
            </a:r>
            <a:r>
              <a:rPr lang="en-US" sz="12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luas</a:t>
            </a:r>
            <a:r>
              <a:rPr lang="en-US" sz="1200" b="1" spc="-14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wilayah</a:t>
            </a:r>
            <a:endParaRPr lang="en-US" sz="1200" b="1" dirty="0">
              <a:solidFill>
                <a:schemeClr val="tx1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34" name="Rectangle 20"/>
          <p:cNvSpPr>
            <a:spLocks/>
          </p:cNvSpPr>
          <p:nvPr/>
        </p:nvSpPr>
        <p:spPr bwMode="auto">
          <a:xfrm>
            <a:off x="4456889" y="4639115"/>
            <a:ext cx="2106923" cy="94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Dengan</a:t>
            </a:r>
            <a:r>
              <a:rPr lang="en-US" sz="12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melakukan</a:t>
            </a:r>
            <a:r>
              <a:rPr lang="en-US" sz="12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penyaluran</a:t>
            </a:r>
            <a:r>
              <a:rPr lang="en-US" sz="12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secara</a:t>
            </a:r>
            <a:r>
              <a:rPr lang="en-US" sz="12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bertahap</a:t>
            </a:r>
            <a:r>
              <a:rPr lang="en-US" sz="12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 </a:t>
            </a:r>
            <a:r>
              <a:rPr lang="en-US" sz="1200" b="1" spc="-3" dirty="0" err="1">
                <a:solidFill>
                  <a:schemeClr val="tx1"/>
                </a:solidFill>
                <a:latin typeface="Century Gothic"/>
                <a:cs typeface="Century Gothic"/>
              </a:rPr>
              <a:t>berdasarkan</a:t>
            </a:r>
            <a:r>
              <a:rPr lang="en-US" sz="1200" b="1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pada</a:t>
            </a:r>
            <a:r>
              <a:rPr lang="en-US" sz="12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7" dirty="0" err="1">
                <a:solidFill>
                  <a:schemeClr val="tx1"/>
                </a:solidFill>
                <a:latin typeface="Century Gothic"/>
                <a:cs typeface="Century Gothic"/>
              </a:rPr>
              <a:t>kinerja</a:t>
            </a:r>
            <a:r>
              <a:rPr lang="en-US" sz="1200" b="1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b="1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pelaksanaan</a:t>
            </a:r>
            <a:r>
              <a:rPr lang="en-US" sz="1200" b="1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, </a:t>
            </a:r>
            <a:r>
              <a:rPr lang="en-US" sz="1200" spc="-7" dirty="0" err="1">
                <a:solidFill>
                  <a:schemeClr val="tx1"/>
                </a:solidFill>
                <a:latin typeface="Century Gothic"/>
                <a:cs typeface="Century Gothic"/>
              </a:rPr>
              <a:t>yaitu</a:t>
            </a:r>
            <a:r>
              <a:rPr lang="en-US" sz="1200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 smtClean="0">
                <a:solidFill>
                  <a:schemeClr val="tx1"/>
                </a:solidFill>
                <a:latin typeface="Century Gothic"/>
                <a:cs typeface="Century Gothic"/>
              </a:rPr>
              <a:t>kinerja</a:t>
            </a:r>
            <a:r>
              <a:rPr lang="en-US" sz="1200" spc="-3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7" dirty="0" err="1">
                <a:solidFill>
                  <a:schemeClr val="tx1"/>
                </a:solidFill>
                <a:latin typeface="Century Gothic"/>
                <a:cs typeface="Century Gothic"/>
              </a:rPr>
              <a:t>penyerapan</a:t>
            </a:r>
            <a:r>
              <a:rPr lang="en-US" sz="1200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dan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capaian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7" dirty="0">
                <a:solidFill>
                  <a:schemeClr val="tx1"/>
                </a:solidFill>
                <a:latin typeface="Century Gothic"/>
                <a:cs typeface="Century Gothic"/>
              </a:rPr>
              <a:t>output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serta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meningkatkan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efektivitas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7" dirty="0" err="1">
                <a:solidFill>
                  <a:schemeClr val="tx1"/>
                </a:solidFill>
                <a:latin typeface="Century Gothic"/>
                <a:cs typeface="Century Gothic"/>
              </a:rPr>
              <a:t>pemantauan</a:t>
            </a:r>
            <a:r>
              <a:rPr lang="en-US" sz="1200" spc="-7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 dirty="0" err="1">
                <a:solidFill>
                  <a:schemeClr val="tx1"/>
                </a:solidFill>
                <a:latin typeface="Century Gothic"/>
                <a:cs typeface="Century Gothic"/>
              </a:rPr>
              <a:t>dan</a:t>
            </a:r>
            <a:r>
              <a:rPr lang="en-US" sz="1200" spc="-3" dirty="0">
                <a:solidFill>
                  <a:schemeClr val="tx1"/>
                </a:solidFill>
                <a:latin typeface="Century Gothic"/>
                <a:cs typeface="Century Gothic"/>
              </a:rPr>
              <a:t>  </a:t>
            </a:r>
            <a:r>
              <a:rPr lang="en-US" sz="1200" spc="-7" dirty="0" err="1">
                <a:solidFill>
                  <a:schemeClr val="tx1"/>
                </a:solidFill>
                <a:latin typeface="Century Gothic"/>
                <a:cs typeface="Century Gothic"/>
              </a:rPr>
              <a:t>evaluasi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  <a:sym typeface="Montserrat-Bold" charset="0"/>
            </a:endParaRPr>
          </a:p>
        </p:txBody>
      </p:sp>
      <p:sp>
        <p:nvSpPr>
          <p:cNvPr id="35" name="Rectangle 20"/>
          <p:cNvSpPr>
            <a:spLocks/>
          </p:cNvSpPr>
          <p:nvPr/>
        </p:nvSpPr>
        <p:spPr bwMode="auto">
          <a:xfrm>
            <a:off x="6546911" y="4332203"/>
            <a:ext cx="2154311" cy="138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200" spc="-3" smtClean="0">
                <a:solidFill>
                  <a:schemeClr val="tx1"/>
                </a:solidFill>
                <a:latin typeface="Century Gothic"/>
                <a:cs typeface="Century Gothic"/>
              </a:rPr>
              <a:t>Meningkatkan </a:t>
            </a:r>
            <a:r>
              <a:rPr lang="en-US" sz="1200" spc="-3">
                <a:solidFill>
                  <a:schemeClr val="tx1"/>
                </a:solidFill>
                <a:latin typeface="Century Gothic"/>
                <a:cs typeface="Century Gothic"/>
              </a:rPr>
              <a:t>kualitas hidup masyarakat desa </a:t>
            </a:r>
            <a:r>
              <a:rPr lang="en-US" sz="1200" spc="-7">
                <a:solidFill>
                  <a:schemeClr val="tx1"/>
                </a:solidFill>
                <a:latin typeface="Century Gothic"/>
                <a:cs typeface="Century Gothic"/>
              </a:rPr>
              <a:t>untuk </a:t>
            </a:r>
            <a:r>
              <a:rPr lang="en-US" sz="1200" b="1" spc="-3">
                <a:solidFill>
                  <a:schemeClr val="tx1"/>
                </a:solidFill>
                <a:latin typeface="Century Gothic"/>
                <a:cs typeface="Century Gothic"/>
              </a:rPr>
              <a:t>mengurangi  </a:t>
            </a:r>
            <a:r>
              <a:rPr lang="en-US" sz="1200" b="1" spc="-7">
                <a:solidFill>
                  <a:schemeClr val="tx1"/>
                </a:solidFill>
                <a:latin typeface="Century Gothic"/>
                <a:cs typeface="Century Gothic"/>
              </a:rPr>
              <a:t>kemiskinan, </a:t>
            </a:r>
            <a:r>
              <a:rPr lang="en-US" sz="1200" b="1" spc="-3">
                <a:solidFill>
                  <a:schemeClr val="tx1"/>
                </a:solidFill>
                <a:latin typeface="Century Gothic"/>
                <a:cs typeface="Century Gothic"/>
              </a:rPr>
              <a:t>mengurangi kesenjangan </a:t>
            </a:r>
            <a:r>
              <a:rPr lang="en-US" sz="1200" spc="-7">
                <a:solidFill>
                  <a:schemeClr val="tx1"/>
                </a:solidFill>
                <a:latin typeface="Century Gothic"/>
                <a:cs typeface="Century Gothic"/>
              </a:rPr>
              <a:t>penyediaan </a:t>
            </a:r>
            <a:r>
              <a:rPr lang="en-US" sz="1200" spc="-3">
                <a:solidFill>
                  <a:schemeClr val="tx1"/>
                </a:solidFill>
                <a:latin typeface="Century Gothic"/>
                <a:cs typeface="Century Gothic"/>
              </a:rPr>
              <a:t>infrastruktur dasar, serta memperluas  </a:t>
            </a:r>
            <a:r>
              <a:rPr lang="en-US" sz="1200" spc="-7">
                <a:solidFill>
                  <a:schemeClr val="tx1"/>
                </a:solidFill>
                <a:latin typeface="Century Gothic"/>
                <a:cs typeface="Century Gothic"/>
              </a:rPr>
              <a:t>kesempatan</a:t>
            </a:r>
            <a:r>
              <a:rPr lang="en-US" sz="120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1200" spc="-3">
                <a:solidFill>
                  <a:schemeClr val="tx1"/>
                </a:solidFill>
                <a:latin typeface="Century Gothic"/>
                <a:cs typeface="Century Gothic"/>
              </a:rPr>
              <a:t>kerja</a:t>
            </a:r>
            <a:endParaRPr lang="en-US" sz="1200" dirty="0">
              <a:solidFill>
                <a:schemeClr val="tx1"/>
              </a:solidFill>
              <a:latin typeface="Lato" charset="0"/>
              <a:ea typeface="Lato" charset="0"/>
              <a:cs typeface="Lato" charset="0"/>
              <a:sym typeface="Montserrat-Regular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9326" y="773214"/>
            <a:ext cx="7839075" cy="218692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 err="1" smtClean="0"/>
              <a:t>Mulai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2019,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</a:t>
            </a:r>
            <a:r>
              <a:rPr lang="en-US" sz="1600" dirty="0" err="1" smtClean="0"/>
              <a:t>kebijakan</a:t>
            </a:r>
            <a:r>
              <a:rPr lang="en-US" sz="1600" dirty="0" smtClean="0"/>
              <a:t> </a:t>
            </a:r>
            <a:r>
              <a:rPr lang="en-US" sz="1600" dirty="0" err="1" smtClean="0"/>
              <a:t>pokok</a:t>
            </a:r>
            <a:r>
              <a:rPr lang="en-US" sz="1600" dirty="0" smtClean="0"/>
              <a:t> yang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mengenai</a:t>
            </a:r>
            <a:r>
              <a:rPr lang="en-US" sz="1600" dirty="0" smtClean="0"/>
              <a:t> Dana </a:t>
            </a:r>
            <a:r>
              <a:rPr lang="en-US" sz="1600" dirty="0" err="1" smtClean="0"/>
              <a:t>Desa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3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1195</Words>
  <Application>Microsoft Office PowerPoint</Application>
  <PresentationFormat>On-screen Show (4:3)</PresentationFormat>
  <Paragraphs>203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MS UI Gothic</vt:lpstr>
      <vt:lpstr>Arial</vt:lpstr>
      <vt:lpstr>Arial Black</vt:lpstr>
      <vt:lpstr>Bernard MT Condensed</vt:lpstr>
      <vt:lpstr>Bodoni MT Black</vt:lpstr>
      <vt:lpstr>Calibri</vt:lpstr>
      <vt:lpstr>Century</vt:lpstr>
      <vt:lpstr>Century Gothic</vt:lpstr>
      <vt:lpstr>Chaparral Pro Light</vt:lpstr>
      <vt:lpstr>Constantia</vt:lpstr>
      <vt:lpstr>Cooper Black</vt:lpstr>
      <vt:lpstr>Copperplate Gothic Bold</vt:lpstr>
      <vt:lpstr>Courier New</vt:lpstr>
      <vt:lpstr>Gill Sans</vt:lpstr>
      <vt:lpstr>Informal Roman</vt:lpstr>
      <vt:lpstr>Lato</vt:lpstr>
      <vt:lpstr>Lato Black</vt:lpstr>
      <vt:lpstr>Leelawadee UI Semilight</vt:lpstr>
      <vt:lpstr>Montserrat-Bold</vt:lpstr>
      <vt:lpstr>Montserrat-Regular</vt:lpstr>
      <vt:lpstr>Tahoma</vt:lpstr>
      <vt:lpstr>Times New Roman</vt:lpstr>
      <vt:lpstr>Wingdings 2</vt:lpstr>
      <vt:lpstr>ヒラギノ角ゴ ProN W3</vt:lpstr>
      <vt:lpstr>Flow</vt:lpstr>
      <vt:lpstr>ANGGARAN PENDAPATAN BELANJA DESA  ( APBDES ) </vt:lpstr>
      <vt:lpstr>PowerPoint Presentation</vt:lpstr>
      <vt:lpstr>DI REVISI OLEH</vt:lpstr>
      <vt:lpstr>PowerPoint Presentation</vt:lpstr>
      <vt:lpstr>PowerPoint Presentation</vt:lpstr>
      <vt:lpstr>ASAS-ASAS PENGELOLAAN KEUANGAN DESA</vt:lpstr>
      <vt:lpstr>PENGELOLAAN KEUANGAN DESA</vt:lpstr>
      <vt:lpstr>PowerPoint Presentation</vt:lpstr>
      <vt:lpstr>Arah dan Kebijakan Pokok Dana Desa Tahun 2019</vt:lpstr>
      <vt:lpstr>SUMBER PENDAPATAN DESA</vt:lpstr>
      <vt:lpstr>BIDANG KEGIATAN</vt:lpstr>
      <vt:lpstr>RINCIAN GLOBAL BELANJA</vt:lpstr>
      <vt:lpstr>BIDANG PEMERITAHAN</vt:lpstr>
      <vt:lpstr>BIDANG PEMBANGUNAN</vt:lpstr>
      <vt:lpstr>BIDANG PEMBINAAN</vt:lpstr>
      <vt:lpstr>BIDANG PEMBERDAYAAN</vt:lpstr>
      <vt:lpstr>BIDANG PENANGGULANGAN BENCANA,DARURAT DAN MENDESAK</vt:lpstr>
      <vt:lpstr>PowerPoint Presentation</vt:lpstr>
      <vt:lpstr>PowerPoint Presentation</vt:lpstr>
      <vt:lpstr>PowerPoint Presentation</vt:lpstr>
      <vt:lpstr>RENCANA PEMBANGUNAN FISIK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ANGGARAN PENDAPATAN BELANJA DESA ( APBDES )</dc:title>
  <dc:creator>Office</dc:creator>
  <cp:lastModifiedBy>Windows User</cp:lastModifiedBy>
  <cp:revision>31</cp:revision>
  <dcterms:created xsi:type="dcterms:W3CDTF">2019-02-04T15:52:40Z</dcterms:created>
  <dcterms:modified xsi:type="dcterms:W3CDTF">2019-02-07T03:28:59Z</dcterms:modified>
</cp:coreProperties>
</file>